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rawings/drawing1.xml" ContentType="application/vnd.openxmlformats-officedocument.drawingml.chartshapes+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xls" ContentType="application/vnd.ms-exce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835" r:id="rId1"/>
  </p:sldMasterIdLst>
  <p:notesMasterIdLst>
    <p:notesMasterId r:id="rId16"/>
  </p:notesMasterIdLst>
  <p:handoutMasterIdLst>
    <p:handoutMasterId r:id="rId17"/>
  </p:handoutMasterIdLst>
  <p:sldIdLst>
    <p:sldId id="358" r:id="rId2"/>
    <p:sldId id="368" r:id="rId3"/>
    <p:sldId id="372" r:id="rId4"/>
    <p:sldId id="366" r:id="rId5"/>
    <p:sldId id="364" r:id="rId6"/>
    <p:sldId id="370" r:id="rId7"/>
    <p:sldId id="373" r:id="rId8"/>
    <p:sldId id="374" r:id="rId9"/>
    <p:sldId id="375" r:id="rId10"/>
    <p:sldId id="369" r:id="rId11"/>
    <p:sldId id="357" r:id="rId12"/>
    <p:sldId id="367" r:id="rId13"/>
    <p:sldId id="356" r:id="rId14"/>
    <p:sldId id="371" r:id="rId15"/>
  </p:sldIdLst>
  <p:sldSz cx="9144000" cy="6858000" type="screen4x3"/>
  <p:notesSz cx="6858000"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FF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 autoAdjust="0"/>
    <p:restoredTop sz="94714" autoAdjust="0"/>
  </p:normalViewPr>
  <p:slideViewPr>
    <p:cSldViewPr>
      <p:cViewPr>
        <p:scale>
          <a:sx n="54" d="100"/>
          <a:sy n="54" d="100"/>
        </p:scale>
        <p:origin x="-2124" y="-4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40" d="100"/>
          <a:sy n="40" d="100"/>
        </p:scale>
        <p:origin x="-1488" y="-96"/>
      </p:cViewPr>
      <p:guideLst>
        <p:guide orient="horz" pos="2928"/>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file:///C:\Users\Hope%20Hickman\Documents\GHCA\Excel\DCH%20Budgets\DCH%20Budget%20-%202011\2009%20data%20for%20PP%20presentation%20to%20Gov.xls" TargetMode="External"/><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style val="16"/>
  <c:clrMapOvr bg1="lt1" tx1="dk1" bg2="lt2" tx2="dk2" accent1="accent1" accent2="accent2" accent3="accent3" accent4="accent4" accent5="accent5" accent6="accent6" hlink="hlink" folHlink="folHlink"/>
  <c:chart>
    <c:title>
      <c:tx>
        <c:rich>
          <a:bodyPr/>
          <a:lstStyle/>
          <a:p>
            <a:pPr>
              <a:defRPr/>
            </a:pPr>
            <a:r>
              <a:rPr lang="en-US"/>
              <a:t> % Medicaid Days to Total Days</a:t>
            </a:r>
          </a:p>
        </c:rich>
      </c:tx>
      <c:layout/>
    </c:title>
    <c:view3D>
      <c:depthPercent val="100"/>
      <c:rAngAx val="1"/>
    </c:view3D>
    <c:plotArea>
      <c:layout/>
      <c:bar3DChart>
        <c:barDir val="col"/>
        <c:grouping val="stacked"/>
        <c:ser>
          <c:idx val="0"/>
          <c:order val="0"/>
          <c:tx>
            <c:v>% Medicaid Days</c:v>
          </c:tx>
          <c:cat>
            <c:strRef>
              <c:f>'caid occupancy'!$B$2:$J$2</c:f>
              <c:strCache>
                <c:ptCount val="9"/>
                <c:pt idx="0">
                  <c:v>01</c:v>
                </c:pt>
                <c:pt idx="1">
                  <c:v>02</c:v>
                </c:pt>
                <c:pt idx="2">
                  <c:v>03</c:v>
                </c:pt>
                <c:pt idx="3">
                  <c:v>04</c:v>
                </c:pt>
                <c:pt idx="4">
                  <c:v>05</c:v>
                </c:pt>
                <c:pt idx="5">
                  <c:v>06</c:v>
                </c:pt>
                <c:pt idx="6">
                  <c:v>07</c:v>
                </c:pt>
                <c:pt idx="7">
                  <c:v>08</c:v>
                </c:pt>
                <c:pt idx="8">
                  <c:v>est 09</c:v>
                </c:pt>
              </c:strCache>
            </c:strRef>
          </c:cat>
          <c:val>
            <c:numRef>
              <c:f>'caid occupancy'!$B$3:$J$3</c:f>
              <c:numCache>
                <c:formatCode>0.00%</c:formatCode>
                <c:ptCount val="9"/>
                <c:pt idx="0">
                  <c:v>0.83056740424343833</c:v>
                </c:pt>
                <c:pt idx="1">
                  <c:v>0.81747643826352212</c:v>
                </c:pt>
                <c:pt idx="2">
                  <c:v>0.80159852562000899</c:v>
                </c:pt>
                <c:pt idx="3">
                  <c:v>0.7887670445314956</c:v>
                </c:pt>
                <c:pt idx="4">
                  <c:v>0.77893700857817871</c:v>
                </c:pt>
                <c:pt idx="5">
                  <c:v>0.77161290630150792</c:v>
                </c:pt>
                <c:pt idx="6">
                  <c:v>0.75556588379054024</c:v>
                </c:pt>
                <c:pt idx="7">
                  <c:v>0.73700000000000065</c:v>
                </c:pt>
                <c:pt idx="8">
                  <c:v>0.72992479999999993</c:v>
                </c:pt>
              </c:numCache>
            </c:numRef>
          </c:val>
        </c:ser>
        <c:gapWidth val="95"/>
        <c:gapDepth val="95"/>
        <c:shape val="box"/>
        <c:axId val="69932160"/>
        <c:axId val="69933696"/>
        <c:axId val="0"/>
      </c:bar3DChart>
      <c:catAx>
        <c:axId val="69932160"/>
        <c:scaling>
          <c:orientation val="minMax"/>
        </c:scaling>
        <c:axPos val="b"/>
        <c:numFmt formatCode="0.00%" sourceLinked="1"/>
        <c:majorTickMark val="none"/>
        <c:tickLblPos val="nextTo"/>
        <c:txPr>
          <a:bodyPr rot="0" vert="horz"/>
          <a:lstStyle/>
          <a:p>
            <a:pPr>
              <a:defRPr/>
            </a:pPr>
            <a:endParaRPr lang="en-US"/>
          </a:p>
        </c:txPr>
        <c:crossAx val="69933696"/>
        <c:crosses val="autoZero"/>
        <c:auto val="1"/>
        <c:lblAlgn val="ctr"/>
        <c:lblOffset val="100"/>
      </c:catAx>
      <c:valAx>
        <c:axId val="69933696"/>
        <c:scaling>
          <c:orientation val="minMax"/>
        </c:scaling>
        <c:axPos val="l"/>
        <c:majorGridlines/>
        <c:title>
          <c:tx>
            <c:rich>
              <a:bodyPr/>
              <a:lstStyle/>
              <a:p>
                <a:pPr>
                  <a:defRPr sz="2000"/>
                </a:pPr>
                <a:r>
                  <a:rPr lang="en-US" sz="2000"/>
                  <a:t>Medicaid %</a:t>
                </a:r>
              </a:p>
            </c:rich>
          </c:tx>
          <c:layout>
            <c:manualLayout>
              <c:xMode val="edge"/>
              <c:yMode val="edge"/>
              <c:x val="4.7258311461067362E-2"/>
              <c:y val="0.37413835770528686"/>
            </c:manualLayout>
          </c:layout>
        </c:title>
        <c:numFmt formatCode="0.00%" sourceLinked="1"/>
        <c:majorTickMark val="none"/>
        <c:tickLblPos val="nextTo"/>
        <c:txPr>
          <a:bodyPr rot="0" vert="horz"/>
          <a:lstStyle/>
          <a:p>
            <a:pPr>
              <a:defRPr/>
            </a:pPr>
            <a:endParaRPr lang="en-US"/>
          </a:p>
        </c:txPr>
        <c:crossAx val="69932160"/>
        <c:crosses val="autoZero"/>
        <c:crossBetween val="between"/>
      </c:valAx>
      <c:dTable>
        <c:showHorzBorder val="1"/>
        <c:showVertBorder val="1"/>
        <c:showOutline val="1"/>
        <c:showKeys val="1"/>
      </c:dTable>
    </c:plotArea>
    <c:plotVisOnly val="1"/>
    <c:dispBlanksAs val="gap"/>
  </c:chart>
  <c:txPr>
    <a:bodyPr/>
    <a:lstStyle/>
    <a:p>
      <a:pPr>
        <a:defRPr sz="1800"/>
      </a:pPr>
      <a:endParaRPr lang="en-US"/>
    </a:p>
  </c:txPr>
  <c:externalData r:id="rId2"/>
  <c:userShapes r:id="rId3"/>
</c:chartSpace>
</file>

<file path=ppt/drawings/_rels/drawing1.xml.rels><?xml version="1.0" encoding="UTF-8" standalone="yes"?>
<Relationships xmlns="http://schemas.openxmlformats.org/package/2006/relationships"><Relationship Id="rId1" Type="http://schemas.openxmlformats.org/officeDocument/2006/relationships/image" Target="../media/image10.jpeg"/></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9.emf"/></Relationships>
</file>

<file path=ppt/drawings/drawing1.xml><?xml version="1.0" encoding="utf-8"?>
<c:userShapes xmlns:c="http://schemas.openxmlformats.org/drawingml/2006/chart">
  <cdr:relSizeAnchor xmlns:cdr="http://schemas.openxmlformats.org/drawingml/2006/chartDrawing">
    <cdr:from>
      <cdr:x>0.02586</cdr:x>
      <cdr:y>0.76623</cdr:y>
    </cdr:from>
    <cdr:to>
      <cdr:x>0.12376</cdr:x>
      <cdr:y>0.86755</cdr:y>
    </cdr:to>
    <cdr:pic>
      <cdr:nvPicPr>
        <cdr:cNvPr id="2" name="Picture 1"/>
        <cdr:cNvPicPr>
          <a:picLocks xmlns:a="http://schemas.openxmlformats.org/drawingml/2006/main" noChangeAspect="1" noChangeArrowheads="1"/>
        </cdr:cNvPicPr>
      </cdr:nvPicPr>
      <cdr:blipFill>
        <a:blip xmlns:a="http://schemas.openxmlformats.org/drawingml/2006/main" xmlns:r="http://schemas.openxmlformats.org/officeDocument/2006/relationships" r:embed="rId1"/>
        <a:srcRect xmlns:a="http://schemas.openxmlformats.org/drawingml/2006/main"/>
        <a:stretch xmlns:a="http://schemas.openxmlformats.org/drawingml/2006/main">
          <a:fillRect/>
        </a:stretch>
      </cdr:blipFill>
      <cdr:spPr bwMode="auto">
        <a:xfrm xmlns:a="http://schemas.openxmlformats.org/drawingml/2006/main">
          <a:off x="228600" y="4495800"/>
          <a:ext cx="865358" cy="594485"/>
        </a:xfrm>
        <a:prstGeom xmlns:a="http://schemas.openxmlformats.org/drawingml/2006/main" prst="rect">
          <a:avLst/>
        </a:prstGeom>
        <a:noFill xmlns:a="http://schemas.openxmlformats.org/drawingml/2006/main"/>
        <a:ln xmlns:a="http://schemas.openxmlformats.org/drawingml/2006/main" w="9525">
          <a:noFill/>
          <a:miter lim="800000"/>
          <a:headEnd/>
          <a:tailEnd/>
        </a:ln>
      </cdr:spPr>
    </cdr:pic>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hdr" sz="quarter"/>
          </p:nvPr>
        </p:nvSpPr>
        <p:spPr bwMode="auto">
          <a:xfrm>
            <a:off x="0" y="0"/>
            <a:ext cx="2971800" cy="465138"/>
          </a:xfrm>
          <a:prstGeom prst="rect">
            <a:avLst/>
          </a:prstGeom>
          <a:noFill/>
          <a:ln w="9525">
            <a:noFill/>
            <a:miter lim="800000"/>
            <a:headEnd/>
            <a:tailEnd/>
          </a:ln>
          <a:effectLst/>
        </p:spPr>
        <p:txBody>
          <a:bodyPr vert="horz" wrap="square" lIns="93173" tIns="46586" rIns="93173" bIns="46586" numCol="1" anchor="t" anchorCtr="0" compatLnSpc="1">
            <a:prstTxWarp prst="textNoShape">
              <a:avLst/>
            </a:prstTxWarp>
          </a:bodyPr>
          <a:lstStyle>
            <a:lvl1pPr defTabSz="931863" eaLnBrk="0" hangingPunct="0">
              <a:defRPr sz="1200">
                <a:latin typeface="Times New Roman" pitchFamily="18" charset="0"/>
              </a:defRPr>
            </a:lvl1pPr>
          </a:lstStyle>
          <a:p>
            <a:pPr>
              <a:defRPr/>
            </a:pPr>
            <a:endParaRPr lang="en-US"/>
          </a:p>
        </p:txBody>
      </p:sp>
      <p:sp>
        <p:nvSpPr>
          <p:cNvPr id="23555" name="Rectangle 3"/>
          <p:cNvSpPr>
            <a:spLocks noGrp="1" noChangeArrowheads="1"/>
          </p:cNvSpPr>
          <p:nvPr>
            <p:ph type="dt" sz="quarter" idx="1"/>
          </p:nvPr>
        </p:nvSpPr>
        <p:spPr bwMode="auto">
          <a:xfrm>
            <a:off x="3886200" y="0"/>
            <a:ext cx="2971800" cy="465138"/>
          </a:xfrm>
          <a:prstGeom prst="rect">
            <a:avLst/>
          </a:prstGeom>
          <a:noFill/>
          <a:ln w="9525">
            <a:noFill/>
            <a:miter lim="800000"/>
            <a:headEnd/>
            <a:tailEnd/>
          </a:ln>
          <a:effectLst/>
        </p:spPr>
        <p:txBody>
          <a:bodyPr vert="horz" wrap="square" lIns="93173" tIns="46586" rIns="93173" bIns="46586" numCol="1" anchor="t" anchorCtr="0" compatLnSpc="1">
            <a:prstTxWarp prst="textNoShape">
              <a:avLst/>
            </a:prstTxWarp>
          </a:bodyPr>
          <a:lstStyle>
            <a:lvl1pPr algn="r" defTabSz="931863" eaLnBrk="0" hangingPunct="0">
              <a:defRPr sz="1200">
                <a:latin typeface="Times New Roman" pitchFamily="18" charset="0"/>
              </a:defRPr>
            </a:lvl1pPr>
          </a:lstStyle>
          <a:p>
            <a:pPr>
              <a:defRPr/>
            </a:pPr>
            <a:endParaRPr lang="en-US"/>
          </a:p>
        </p:txBody>
      </p:sp>
      <p:sp>
        <p:nvSpPr>
          <p:cNvPr id="23556" name="Rectangle 4"/>
          <p:cNvSpPr>
            <a:spLocks noGrp="1" noChangeArrowheads="1"/>
          </p:cNvSpPr>
          <p:nvPr>
            <p:ph type="ftr" sz="quarter" idx="2"/>
          </p:nvPr>
        </p:nvSpPr>
        <p:spPr bwMode="auto">
          <a:xfrm>
            <a:off x="0" y="8831263"/>
            <a:ext cx="2971800" cy="465137"/>
          </a:xfrm>
          <a:prstGeom prst="rect">
            <a:avLst/>
          </a:prstGeom>
          <a:noFill/>
          <a:ln w="9525">
            <a:noFill/>
            <a:miter lim="800000"/>
            <a:headEnd/>
            <a:tailEnd/>
          </a:ln>
          <a:effectLst/>
        </p:spPr>
        <p:txBody>
          <a:bodyPr vert="horz" wrap="square" lIns="93173" tIns="46586" rIns="93173" bIns="46586" numCol="1" anchor="b" anchorCtr="0" compatLnSpc="1">
            <a:prstTxWarp prst="textNoShape">
              <a:avLst/>
            </a:prstTxWarp>
          </a:bodyPr>
          <a:lstStyle>
            <a:lvl1pPr defTabSz="931863" eaLnBrk="0" hangingPunct="0">
              <a:defRPr sz="1200">
                <a:latin typeface="Times New Roman" pitchFamily="18" charset="0"/>
              </a:defRPr>
            </a:lvl1pPr>
          </a:lstStyle>
          <a:p>
            <a:pPr>
              <a:defRPr/>
            </a:pPr>
            <a:endParaRPr lang="en-US"/>
          </a:p>
        </p:txBody>
      </p:sp>
      <p:sp>
        <p:nvSpPr>
          <p:cNvPr id="23557" name="Rectangle 5"/>
          <p:cNvSpPr>
            <a:spLocks noGrp="1" noChangeArrowheads="1"/>
          </p:cNvSpPr>
          <p:nvPr>
            <p:ph type="sldNum" sz="quarter" idx="3"/>
          </p:nvPr>
        </p:nvSpPr>
        <p:spPr bwMode="auto">
          <a:xfrm>
            <a:off x="3886200" y="8831263"/>
            <a:ext cx="2971800" cy="465137"/>
          </a:xfrm>
          <a:prstGeom prst="rect">
            <a:avLst/>
          </a:prstGeom>
          <a:noFill/>
          <a:ln w="9525">
            <a:noFill/>
            <a:miter lim="800000"/>
            <a:headEnd/>
            <a:tailEnd/>
          </a:ln>
          <a:effectLst/>
        </p:spPr>
        <p:txBody>
          <a:bodyPr vert="horz" wrap="square" lIns="93173" tIns="46586" rIns="93173" bIns="46586" numCol="1" anchor="b" anchorCtr="0" compatLnSpc="1">
            <a:prstTxWarp prst="textNoShape">
              <a:avLst/>
            </a:prstTxWarp>
          </a:bodyPr>
          <a:lstStyle>
            <a:lvl1pPr algn="r" defTabSz="931863" eaLnBrk="0" hangingPunct="0">
              <a:defRPr sz="1200">
                <a:latin typeface="Times New Roman" pitchFamily="18" charset="0"/>
              </a:defRPr>
            </a:lvl1pPr>
          </a:lstStyle>
          <a:p>
            <a:pPr>
              <a:defRPr/>
            </a:pPr>
            <a:fld id="{451847A6-81CA-4E13-96F3-9D11C336D6C5}"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65138"/>
          </a:xfrm>
          <a:prstGeom prst="rect">
            <a:avLst/>
          </a:prstGeom>
          <a:noFill/>
          <a:ln w="9525">
            <a:noFill/>
            <a:miter lim="800000"/>
            <a:headEnd/>
            <a:tailEnd/>
          </a:ln>
          <a:effectLst/>
        </p:spPr>
        <p:txBody>
          <a:bodyPr vert="horz" wrap="square" lIns="93173" tIns="46586" rIns="93173" bIns="46586" numCol="1" anchor="t" anchorCtr="0" compatLnSpc="1">
            <a:prstTxWarp prst="textNoShape">
              <a:avLst/>
            </a:prstTxWarp>
          </a:bodyPr>
          <a:lstStyle>
            <a:lvl1pPr defTabSz="931863" eaLnBrk="0" hangingPunct="0">
              <a:defRPr sz="1200">
                <a:latin typeface="Times New Roman" pitchFamily="18" charset="0"/>
              </a:defRPr>
            </a:lvl1pPr>
          </a:lstStyle>
          <a:p>
            <a:pPr>
              <a:defRPr/>
            </a:pPr>
            <a:endParaRPr lang="en-US"/>
          </a:p>
        </p:txBody>
      </p:sp>
      <p:sp>
        <p:nvSpPr>
          <p:cNvPr id="6147" name="Rectangle 3"/>
          <p:cNvSpPr>
            <a:spLocks noGrp="1" noChangeArrowheads="1"/>
          </p:cNvSpPr>
          <p:nvPr>
            <p:ph type="dt" idx="1"/>
          </p:nvPr>
        </p:nvSpPr>
        <p:spPr bwMode="auto">
          <a:xfrm>
            <a:off x="3886200" y="0"/>
            <a:ext cx="2971800" cy="465138"/>
          </a:xfrm>
          <a:prstGeom prst="rect">
            <a:avLst/>
          </a:prstGeom>
          <a:noFill/>
          <a:ln w="9525">
            <a:noFill/>
            <a:miter lim="800000"/>
            <a:headEnd/>
            <a:tailEnd/>
          </a:ln>
          <a:effectLst/>
        </p:spPr>
        <p:txBody>
          <a:bodyPr vert="horz" wrap="square" lIns="93173" tIns="46586" rIns="93173" bIns="46586" numCol="1" anchor="t" anchorCtr="0" compatLnSpc="1">
            <a:prstTxWarp prst="textNoShape">
              <a:avLst/>
            </a:prstTxWarp>
          </a:bodyPr>
          <a:lstStyle>
            <a:lvl1pPr algn="r" defTabSz="931863" eaLnBrk="0" hangingPunct="0">
              <a:defRPr sz="1200">
                <a:latin typeface="Times New Roman" pitchFamily="18" charset="0"/>
              </a:defRPr>
            </a:lvl1pPr>
          </a:lstStyle>
          <a:p>
            <a:pPr>
              <a:defRPr/>
            </a:pPr>
            <a:endParaRPr lang="en-US"/>
          </a:p>
        </p:txBody>
      </p:sp>
      <p:sp>
        <p:nvSpPr>
          <p:cNvPr id="11268" name="Rectangle 4"/>
          <p:cNvSpPr>
            <a:spLocks noChangeArrowheads="1" noTextEdit="1"/>
          </p:cNvSpPr>
          <p:nvPr>
            <p:ph type="sldImg" idx="2"/>
          </p:nvPr>
        </p:nvSpPr>
        <p:spPr bwMode="auto">
          <a:xfrm>
            <a:off x="1104900" y="696913"/>
            <a:ext cx="4648200" cy="3486150"/>
          </a:xfrm>
          <a:prstGeom prst="rect">
            <a:avLst/>
          </a:prstGeom>
          <a:noFill/>
          <a:ln w="9525">
            <a:solidFill>
              <a:srgbClr val="000000"/>
            </a:solidFill>
            <a:miter lim="800000"/>
            <a:headEnd/>
            <a:tailEnd/>
          </a:ln>
        </p:spPr>
      </p:sp>
      <p:sp>
        <p:nvSpPr>
          <p:cNvPr id="6149" name="Rectangle 5"/>
          <p:cNvSpPr>
            <a:spLocks noGrp="1" noChangeArrowheads="1"/>
          </p:cNvSpPr>
          <p:nvPr>
            <p:ph type="body" sz="quarter" idx="3"/>
          </p:nvPr>
        </p:nvSpPr>
        <p:spPr bwMode="auto">
          <a:xfrm>
            <a:off x="914400" y="4416425"/>
            <a:ext cx="5029200" cy="4183063"/>
          </a:xfrm>
          <a:prstGeom prst="rect">
            <a:avLst/>
          </a:prstGeom>
          <a:noFill/>
          <a:ln w="9525">
            <a:noFill/>
            <a:miter lim="800000"/>
            <a:headEnd/>
            <a:tailEnd/>
          </a:ln>
          <a:effectLst/>
        </p:spPr>
        <p:txBody>
          <a:bodyPr vert="horz" wrap="square" lIns="93173" tIns="46586" rIns="93173" bIns="46586"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150" name="Rectangle 6"/>
          <p:cNvSpPr>
            <a:spLocks noGrp="1" noChangeArrowheads="1"/>
          </p:cNvSpPr>
          <p:nvPr>
            <p:ph type="ftr" sz="quarter" idx="4"/>
          </p:nvPr>
        </p:nvSpPr>
        <p:spPr bwMode="auto">
          <a:xfrm>
            <a:off x="0" y="8831263"/>
            <a:ext cx="2971800" cy="465137"/>
          </a:xfrm>
          <a:prstGeom prst="rect">
            <a:avLst/>
          </a:prstGeom>
          <a:noFill/>
          <a:ln w="9525">
            <a:noFill/>
            <a:miter lim="800000"/>
            <a:headEnd/>
            <a:tailEnd/>
          </a:ln>
          <a:effectLst/>
        </p:spPr>
        <p:txBody>
          <a:bodyPr vert="horz" wrap="square" lIns="93173" tIns="46586" rIns="93173" bIns="46586" numCol="1" anchor="b" anchorCtr="0" compatLnSpc="1">
            <a:prstTxWarp prst="textNoShape">
              <a:avLst/>
            </a:prstTxWarp>
          </a:bodyPr>
          <a:lstStyle>
            <a:lvl1pPr defTabSz="931863" eaLnBrk="0" hangingPunct="0">
              <a:defRPr sz="1200">
                <a:latin typeface="Times New Roman" pitchFamily="18" charset="0"/>
              </a:defRPr>
            </a:lvl1pPr>
          </a:lstStyle>
          <a:p>
            <a:pPr>
              <a:defRPr/>
            </a:pPr>
            <a:endParaRPr lang="en-US"/>
          </a:p>
        </p:txBody>
      </p:sp>
      <p:sp>
        <p:nvSpPr>
          <p:cNvPr id="6151" name="Rectangle 7"/>
          <p:cNvSpPr>
            <a:spLocks noGrp="1" noChangeArrowheads="1"/>
          </p:cNvSpPr>
          <p:nvPr>
            <p:ph type="sldNum" sz="quarter" idx="5"/>
          </p:nvPr>
        </p:nvSpPr>
        <p:spPr bwMode="auto">
          <a:xfrm>
            <a:off x="3886200" y="8831263"/>
            <a:ext cx="2971800" cy="465137"/>
          </a:xfrm>
          <a:prstGeom prst="rect">
            <a:avLst/>
          </a:prstGeom>
          <a:noFill/>
          <a:ln w="9525">
            <a:noFill/>
            <a:miter lim="800000"/>
            <a:headEnd/>
            <a:tailEnd/>
          </a:ln>
          <a:effectLst/>
        </p:spPr>
        <p:txBody>
          <a:bodyPr vert="horz" wrap="square" lIns="93173" tIns="46586" rIns="93173" bIns="46586" numCol="1" anchor="b" anchorCtr="0" compatLnSpc="1">
            <a:prstTxWarp prst="textNoShape">
              <a:avLst/>
            </a:prstTxWarp>
          </a:bodyPr>
          <a:lstStyle>
            <a:lvl1pPr algn="r" defTabSz="931863" eaLnBrk="0" hangingPunct="0">
              <a:defRPr sz="1200">
                <a:latin typeface="Times New Roman" pitchFamily="18" charset="0"/>
              </a:defRPr>
            </a:lvl1pPr>
          </a:lstStyle>
          <a:p>
            <a:pPr>
              <a:defRPr/>
            </a:pPr>
            <a:fld id="{E1F9A87A-6D0F-4A3E-A417-35259652FC8B}"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Straight Connector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29" name="Title 28"/>
          <p:cNvSpPr>
            <a:spLocks noGrp="1"/>
          </p:cNvSpPr>
          <p:nvPr>
            <p:ph type="ctrTitle"/>
          </p:nvPr>
        </p:nvSpPr>
        <p:spPr>
          <a:xfrm>
            <a:off x="381000" y="4853411"/>
            <a:ext cx="8458200" cy="1222375"/>
          </a:xfrm>
        </p:spPr>
        <p:txBody>
          <a:bodyPr anchor="t"/>
          <a:lstStyle/>
          <a:p>
            <a:r>
              <a:rPr lang="en-US" smtClean="0"/>
              <a:t>Click to edit Master title style</a:t>
            </a:r>
            <a:endParaRPr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5" name="Date Placeholder 15"/>
          <p:cNvSpPr>
            <a:spLocks noGrp="1"/>
          </p:cNvSpPr>
          <p:nvPr>
            <p:ph type="dt" sz="half" idx="10"/>
          </p:nvPr>
        </p:nvSpPr>
        <p:spPr/>
        <p:txBody>
          <a:bodyPr/>
          <a:lstStyle>
            <a:lvl1pPr>
              <a:defRPr/>
            </a:lvl1pPr>
          </a:lstStyle>
          <a:p>
            <a:pPr>
              <a:defRPr/>
            </a:pPr>
            <a:endParaRPr lang="en-US"/>
          </a:p>
        </p:txBody>
      </p:sp>
      <p:sp>
        <p:nvSpPr>
          <p:cNvPr id="6" name="Footer Placeholder 1"/>
          <p:cNvSpPr>
            <a:spLocks noGrp="1"/>
          </p:cNvSpPr>
          <p:nvPr>
            <p:ph type="ftr" sz="quarter" idx="11"/>
          </p:nvPr>
        </p:nvSpPr>
        <p:spPr/>
        <p:txBody>
          <a:bodyPr/>
          <a:lstStyle>
            <a:lvl1pPr>
              <a:defRPr/>
            </a:lvl1pPr>
          </a:lstStyle>
          <a:p>
            <a:pPr>
              <a:defRPr/>
            </a:pPr>
            <a:endParaRPr lang="en-US"/>
          </a:p>
        </p:txBody>
      </p:sp>
      <p:sp>
        <p:nvSpPr>
          <p:cNvPr id="7" name="Slide Number Placeholder 14"/>
          <p:cNvSpPr>
            <a:spLocks noGrp="1"/>
          </p:cNvSpPr>
          <p:nvPr>
            <p:ph type="sldNum" sz="quarter" idx="12"/>
          </p:nvPr>
        </p:nvSpPr>
        <p:spPr>
          <a:xfrm>
            <a:off x="8229600" y="6473825"/>
            <a:ext cx="758825" cy="247650"/>
          </a:xfrm>
        </p:spPr>
        <p:txBody>
          <a:bodyPr/>
          <a:lstStyle>
            <a:lvl1pPr>
              <a:defRPr/>
            </a:lvl1pPr>
          </a:lstStyle>
          <a:p>
            <a:pPr>
              <a:defRPr/>
            </a:pPr>
            <a:fld id="{DAE36B48-3770-41B5-AEBB-0B67F81B474B}"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lang="en-US" smtClean="0"/>
              <a:t>Click to edit Master title style</a:t>
            </a:r>
            <a:endParaRPr lang="en-US"/>
          </a:p>
        </p:txBody>
      </p:sp>
      <p:sp>
        <p:nvSpPr>
          <p:cNvPr id="27" name="Content Placeholder 26"/>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4"/>
          <p:cNvSpPr>
            <a:spLocks noGrp="1"/>
          </p:cNvSpPr>
          <p:nvPr>
            <p:ph type="dt" sz="half" idx="10"/>
          </p:nvPr>
        </p:nvSpPr>
        <p:spPr/>
        <p:txBody>
          <a:bodyPr/>
          <a:lstStyle>
            <a:lvl1pPr>
              <a:defRPr/>
            </a:lvl1pPr>
          </a:lstStyle>
          <a:p>
            <a:pPr>
              <a:defRPr/>
            </a:pPr>
            <a:endParaRPr lang="en-US"/>
          </a:p>
        </p:txBody>
      </p:sp>
      <p:sp>
        <p:nvSpPr>
          <p:cNvPr id="5" name="Footer Placeholder 18"/>
          <p:cNvSpPr>
            <a:spLocks noGrp="1"/>
          </p:cNvSpPr>
          <p:nvPr>
            <p:ph type="ftr" sz="quarter" idx="11"/>
          </p:nvPr>
        </p:nvSpPr>
        <p:spPr>
          <a:xfrm>
            <a:off x="3581400" y="76200"/>
            <a:ext cx="2895600" cy="288925"/>
          </a:xfrm>
        </p:spPr>
        <p:txBody>
          <a:bodyPr/>
          <a:lstStyle>
            <a:lvl1pPr>
              <a:defRPr/>
            </a:lvl1pPr>
          </a:lstStyle>
          <a:p>
            <a:pPr>
              <a:defRPr/>
            </a:pPr>
            <a:endParaRPr lang="en-US"/>
          </a:p>
        </p:txBody>
      </p:sp>
      <p:sp>
        <p:nvSpPr>
          <p:cNvPr id="6" name="Slide Number Placeholder 15"/>
          <p:cNvSpPr>
            <a:spLocks noGrp="1"/>
          </p:cNvSpPr>
          <p:nvPr>
            <p:ph type="sldNum" sz="quarter" idx="12"/>
          </p:nvPr>
        </p:nvSpPr>
        <p:spPr>
          <a:xfrm>
            <a:off x="8229600" y="6473825"/>
            <a:ext cx="758825" cy="247650"/>
          </a:xfrm>
        </p:spPr>
        <p:txBody>
          <a:bodyPr/>
          <a:lstStyle>
            <a:lvl1pPr>
              <a:defRPr/>
            </a:lvl1pPr>
          </a:lstStyle>
          <a:p>
            <a:pPr>
              <a:defRPr/>
            </a:pPr>
            <a:fld id="{09139B4C-4C6A-4B12-9BCF-20E0E2DBB2F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Straight Connector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lang="en-US" smtClean="0"/>
              <a:t>Click to edit Master title style</a:t>
            </a:r>
            <a:endParaRPr lang="en-US"/>
          </a:p>
        </p:txBody>
      </p:sp>
      <p:sp>
        <p:nvSpPr>
          <p:cNvPr id="5" name="Date Placeholder 18"/>
          <p:cNvSpPr>
            <a:spLocks noGrp="1"/>
          </p:cNvSpPr>
          <p:nvPr>
            <p:ph type="dt" sz="half" idx="10"/>
          </p:nvPr>
        </p:nvSpPr>
        <p:spPr/>
        <p:txBody>
          <a:bodyPr/>
          <a:lstStyle>
            <a:lvl1pPr>
              <a:defRPr/>
            </a:lvl1pPr>
          </a:lstStyle>
          <a:p>
            <a:pPr>
              <a:defRPr/>
            </a:pPr>
            <a:endParaRPr lang="en-US"/>
          </a:p>
        </p:txBody>
      </p:sp>
      <p:sp>
        <p:nvSpPr>
          <p:cNvPr id="7" name="Footer Placeholder 10"/>
          <p:cNvSpPr>
            <a:spLocks noGrp="1"/>
          </p:cNvSpPr>
          <p:nvPr>
            <p:ph type="ftr" sz="quarter" idx="11"/>
          </p:nvPr>
        </p:nvSpPr>
        <p:spPr/>
        <p:txBody>
          <a:bodyPr/>
          <a:lstStyle>
            <a:lvl1pPr>
              <a:defRPr/>
            </a:lvl1pPr>
          </a:lstStyle>
          <a:p>
            <a:pPr>
              <a:defRPr/>
            </a:pPr>
            <a:endParaRPr lang="en-US"/>
          </a:p>
        </p:txBody>
      </p:sp>
      <p:sp>
        <p:nvSpPr>
          <p:cNvPr id="9" name="Slide Number Placeholder 15"/>
          <p:cNvSpPr>
            <a:spLocks noGrp="1"/>
          </p:cNvSpPr>
          <p:nvPr>
            <p:ph type="sldNum" sz="quarter" idx="12"/>
          </p:nvPr>
        </p:nvSpPr>
        <p:spPr/>
        <p:txBody>
          <a:bodyPr/>
          <a:lstStyle>
            <a:lvl1pPr>
              <a:defRPr/>
            </a:lvl1pPr>
          </a:lstStyle>
          <a:p>
            <a:pPr>
              <a:defRPr/>
            </a:pPr>
            <a:fld id="{2662CCE8-6503-4A78-9C7C-4373D02756E6}"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lang="en-US" smtClean="0"/>
              <a:t>Click to edit Master title style</a:t>
            </a:r>
            <a:endParaRPr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0"/>
          <p:cNvSpPr>
            <a:spLocks noGrp="1"/>
          </p:cNvSpPr>
          <p:nvPr>
            <p:ph type="dt" sz="half" idx="10"/>
          </p:nvPr>
        </p:nvSpPr>
        <p:spPr/>
        <p:txBody>
          <a:bodyPr/>
          <a:lstStyle>
            <a:lvl1pPr>
              <a:defRPr/>
            </a:lvl1pPr>
          </a:lstStyle>
          <a:p>
            <a:pPr>
              <a:defRPr/>
            </a:pPr>
            <a:endParaRPr lang="en-US"/>
          </a:p>
        </p:txBody>
      </p:sp>
      <p:sp>
        <p:nvSpPr>
          <p:cNvPr id="6" name="Footer Placeholder 27"/>
          <p:cNvSpPr>
            <a:spLocks noGrp="1"/>
          </p:cNvSpPr>
          <p:nvPr>
            <p:ph type="ftr" sz="quarter" idx="11"/>
          </p:nvPr>
        </p:nvSpPr>
        <p:spPr/>
        <p:txBody>
          <a:bodyPr/>
          <a:lstStyle>
            <a:lvl1pPr>
              <a:defRPr/>
            </a:lvl1pPr>
          </a:lstStyle>
          <a:p>
            <a:pPr>
              <a:defRPr/>
            </a:pPr>
            <a:endParaRPr lang="en-US"/>
          </a:p>
        </p:txBody>
      </p:sp>
      <p:sp>
        <p:nvSpPr>
          <p:cNvPr id="7" name="Slide Number Placeholder 4"/>
          <p:cNvSpPr>
            <a:spLocks noGrp="1"/>
          </p:cNvSpPr>
          <p:nvPr>
            <p:ph type="sldNum" sz="quarter" idx="12"/>
          </p:nvPr>
        </p:nvSpPr>
        <p:spPr/>
        <p:txBody>
          <a:bodyPr/>
          <a:lstStyle>
            <a:lvl1pPr>
              <a:defRPr/>
            </a:lvl1pPr>
          </a:lstStyle>
          <a:p>
            <a:pPr>
              <a:defRPr/>
            </a:pPr>
            <a:fld id="{017B2AA9-8008-4557-AD4A-013E2D5DD087}"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29" name="Title 28"/>
          <p:cNvSpPr>
            <a:spLocks noGrp="1"/>
          </p:cNvSpPr>
          <p:nvPr>
            <p:ph type="title"/>
          </p:nvPr>
        </p:nvSpPr>
        <p:spPr>
          <a:xfrm>
            <a:off x="304800" y="5410200"/>
            <a:ext cx="8610600" cy="882650"/>
          </a:xfrm>
        </p:spPr>
        <p:txBody>
          <a:bodyPr/>
          <a:lstStyle>
            <a:lvl1pPr>
              <a:defRPr/>
            </a:lvl1pPr>
          </a:lstStyle>
          <a:p>
            <a:r>
              <a:rPr lang="en-US" smtClean="0"/>
              <a:t>Click to edit Master title style</a:t>
            </a:r>
            <a:endParaRPr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Date Placeholder 9"/>
          <p:cNvSpPr>
            <a:spLocks noGrp="1"/>
          </p:cNvSpPr>
          <p:nvPr>
            <p:ph type="dt" sz="half" idx="10"/>
          </p:nvPr>
        </p:nvSpPr>
        <p:spPr/>
        <p:txBody>
          <a:bodyPr/>
          <a:lstStyle>
            <a:lvl1pPr>
              <a:defRPr/>
            </a:lvl1pPr>
          </a:lstStyle>
          <a:p>
            <a:pPr>
              <a:defRPr/>
            </a:pPr>
            <a:endParaRPr lang="en-US"/>
          </a:p>
        </p:txBody>
      </p:sp>
      <p:sp>
        <p:nvSpPr>
          <p:cNvPr id="9" name="Footer Placeholder 5"/>
          <p:cNvSpPr>
            <a:spLocks noGrp="1"/>
          </p:cNvSpPr>
          <p:nvPr>
            <p:ph type="ftr" sz="quarter" idx="11"/>
          </p:nvPr>
        </p:nvSpPr>
        <p:spPr/>
        <p:txBody>
          <a:bodyPr/>
          <a:lstStyle>
            <a:lvl1pPr>
              <a:defRPr/>
            </a:lvl1pPr>
          </a:lstStyle>
          <a:p>
            <a:pPr>
              <a:defRPr/>
            </a:pPr>
            <a:endParaRPr lang="en-US"/>
          </a:p>
        </p:txBody>
      </p:sp>
      <p:sp>
        <p:nvSpPr>
          <p:cNvPr id="10" name="Slide Number Placeholder 6"/>
          <p:cNvSpPr>
            <a:spLocks noGrp="1"/>
          </p:cNvSpPr>
          <p:nvPr>
            <p:ph type="sldNum" sz="quarter" idx="12"/>
          </p:nvPr>
        </p:nvSpPr>
        <p:spPr>
          <a:xfrm>
            <a:off x="8229600" y="6477000"/>
            <a:ext cx="762000" cy="247650"/>
          </a:xfrm>
        </p:spPr>
        <p:txBody>
          <a:bodyPr/>
          <a:lstStyle>
            <a:lvl1pPr>
              <a:defRPr/>
            </a:lvl1pPr>
          </a:lstStyle>
          <a:p>
            <a:pPr>
              <a:defRPr/>
            </a:pPr>
            <a:fld id="{964D3FAB-D64E-4F35-941D-13204F7A333F}"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lang="en-US" smtClean="0"/>
              <a:t>Click to edit Master title style</a:t>
            </a:r>
            <a:endParaRPr lang="en-US"/>
          </a:p>
        </p:txBody>
      </p:sp>
      <p:sp>
        <p:nvSpPr>
          <p:cNvPr id="3" name="Date Placeholder 10"/>
          <p:cNvSpPr>
            <a:spLocks noGrp="1"/>
          </p:cNvSpPr>
          <p:nvPr>
            <p:ph type="dt" sz="half" idx="10"/>
          </p:nvPr>
        </p:nvSpPr>
        <p:spPr/>
        <p:txBody>
          <a:bodyPr/>
          <a:lstStyle>
            <a:lvl1pPr>
              <a:defRPr/>
            </a:lvl1pPr>
          </a:lstStyle>
          <a:p>
            <a:pPr>
              <a:defRPr/>
            </a:pPr>
            <a:endParaRPr lang="en-US"/>
          </a:p>
        </p:txBody>
      </p:sp>
      <p:sp>
        <p:nvSpPr>
          <p:cNvPr id="4" name="Footer Placeholder 27"/>
          <p:cNvSpPr>
            <a:spLocks noGrp="1"/>
          </p:cNvSpPr>
          <p:nvPr>
            <p:ph type="ftr" sz="quarter" idx="11"/>
          </p:nvPr>
        </p:nvSpPr>
        <p:spPr/>
        <p:txBody>
          <a:bodyPr/>
          <a:lstStyle>
            <a:lvl1pPr>
              <a:defRPr/>
            </a:lvl1pPr>
          </a:lstStyle>
          <a:p>
            <a:pPr>
              <a:defRPr/>
            </a:pPr>
            <a:endParaRPr lang="en-US"/>
          </a:p>
        </p:txBody>
      </p:sp>
      <p:sp>
        <p:nvSpPr>
          <p:cNvPr id="5" name="Slide Number Placeholder 4"/>
          <p:cNvSpPr>
            <a:spLocks noGrp="1"/>
          </p:cNvSpPr>
          <p:nvPr>
            <p:ph type="sldNum" sz="quarter" idx="12"/>
          </p:nvPr>
        </p:nvSpPr>
        <p:spPr/>
        <p:txBody>
          <a:bodyPr/>
          <a:lstStyle>
            <a:lvl1pPr>
              <a:defRPr/>
            </a:lvl1pPr>
          </a:lstStyle>
          <a:p>
            <a:pPr>
              <a:defRPr/>
            </a:pPr>
            <a:fld id="{8018B386-6A69-4917-98D5-A0D71F3028E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2"/>
          <p:cNvSpPr>
            <a:spLocks noGrp="1"/>
          </p:cNvSpPr>
          <p:nvPr>
            <p:ph type="dt" sz="half" idx="10"/>
          </p:nvPr>
        </p:nvSpPr>
        <p:spPr/>
        <p:txBody>
          <a:bodyPr/>
          <a:lstStyle>
            <a:lvl1pPr>
              <a:defRPr/>
            </a:lvl1pPr>
          </a:lstStyle>
          <a:p>
            <a:pPr>
              <a:defRPr/>
            </a:pPr>
            <a:endParaRPr lang="en-US"/>
          </a:p>
        </p:txBody>
      </p:sp>
      <p:sp>
        <p:nvSpPr>
          <p:cNvPr id="3" name="Footer Placeholder 23"/>
          <p:cNvSpPr>
            <a:spLocks noGrp="1"/>
          </p:cNvSpPr>
          <p:nvPr>
            <p:ph type="ftr" sz="quarter" idx="11"/>
          </p:nvPr>
        </p:nvSpPr>
        <p:spPr/>
        <p:txBody>
          <a:bodyPr/>
          <a:lstStyle>
            <a:lvl1pPr>
              <a:defRPr/>
            </a:lvl1pPr>
          </a:lstStyle>
          <a:p>
            <a:pPr>
              <a:defRPr/>
            </a:pPr>
            <a:endParaRPr lang="en-US"/>
          </a:p>
        </p:txBody>
      </p:sp>
      <p:sp>
        <p:nvSpPr>
          <p:cNvPr id="4" name="Slide Number Placeholder 6"/>
          <p:cNvSpPr>
            <a:spLocks noGrp="1"/>
          </p:cNvSpPr>
          <p:nvPr>
            <p:ph type="sldNum" sz="quarter" idx="12"/>
          </p:nvPr>
        </p:nvSpPr>
        <p:spPr/>
        <p:txBody>
          <a:bodyPr/>
          <a:lstStyle>
            <a:lvl1pPr>
              <a:defRPr/>
            </a:lvl1pPr>
          </a:lstStyle>
          <a:p>
            <a:pPr>
              <a:defRPr/>
            </a:pPr>
            <a:fld id="{36C498A9-C352-49E8-9000-A0DBA155AB5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12" name="Title 11"/>
          <p:cNvSpPr>
            <a:spLocks noGrp="1"/>
          </p:cNvSpPr>
          <p:nvPr>
            <p:ph type="title"/>
          </p:nvPr>
        </p:nvSpPr>
        <p:spPr>
          <a:xfrm>
            <a:off x="457200" y="5486400"/>
            <a:ext cx="8458200" cy="520700"/>
          </a:xfrm>
        </p:spPr>
        <p:txBody>
          <a:bodyPr/>
          <a:lstStyle>
            <a:lvl1pPr algn="l">
              <a:buNone/>
              <a:defRPr sz="2000" b="1"/>
            </a:lvl1pPr>
          </a:lstStyle>
          <a:p>
            <a:r>
              <a:rPr lang="en-US" smtClean="0"/>
              <a:t>Click to edit Master title style</a:t>
            </a:r>
            <a:endParaRPr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24"/>
          <p:cNvSpPr>
            <a:spLocks noGrp="1"/>
          </p:cNvSpPr>
          <p:nvPr>
            <p:ph type="dt" sz="half" idx="10"/>
          </p:nvPr>
        </p:nvSpPr>
        <p:spPr/>
        <p:txBody>
          <a:bodyPr/>
          <a:lstStyle>
            <a:lvl1pPr>
              <a:defRPr/>
            </a:lvl1pPr>
          </a:lstStyle>
          <a:p>
            <a:pPr>
              <a:defRPr/>
            </a:pPr>
            <a:endParaRPr lang="en-US"/>
          </a:p>
        </p:txBody>
      </p:sp>
      <p:sp>
        <p:nvSpPr>
          <p:cNvPr id="7" name="Footer Placeholder 28"/>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CDBA91E9-C083-4F22-9144-CA85757F6330}"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en-US" noProof="0" smtClean="0"/>
              <a:t>Click icon to add picture</a:t>
            </a:r>
            <a:endParaRPr lang="en-US" noProof="0" dirty="0"/>
          </a:p>
        </p:txBody>
      </p:sp>
      <p:sp>
        <p:nvSpPr>
          <p:cNvPr id="17" name="Title 16"/>
          <p:cNvSpPr>
            <a:spLocks noGrp="1"/>
          </p:cNvSpPr>
          <p:nvPr>
            <p:ph type="title"/>
          </p:nvPr>
        </p:nvSpPr>
        <p:spPr>
          <a:xfrm>
            <a:off x="381000" y="4993760"/>
            <a:ext cx="5867400" cy="522288"/>
          </a:xfrm>
        </p:spPr>
        <p:txBody>
          <a:bodyPr/>
          <a:lstStyle>
            <a:lvl1pPr algn="l">
              <a:buNone/>
              <a:defRPr sz="2000" b="1"/>
            </a:lvl1pPr>
          </a:lstStyle>
          <a:p>
            <a:r>
              <a:rPr lang="en-US" smtClean="0"/>
              <a:t>Click to edit Master title style</a:t>
            </a:r>
            <a:endParaRPr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en-US" smtClean="0"/>
              <a:t>Click to edit Master text styles</a:t>
            </a:r>
          </a:p>
        </p:txBody>
      </p:sp>
      <p:sp>
        <p:nvSpPr>
          <p:cNvPr id="5" name="Date Placeholder 6"/>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30"/>
          <p:cNvSpPr>
            <a:spLocks noGrp="1"/>
          </p:cNvSpPr>
          <p:nvPr>
            <p:ph type="sldNum" sz="quarter" idx="12"/>
          </p:nvPr>
        </p:nvSpPr>
        <p:spPr/>
        <p:txBody>
          <a:bodyPr/>
          <a:lstStyle>
            <a:lvl1pPr>
              <a:defRPr/>
            </a:lvl1pPr>
          </a:lstStyle>
          <a:p>
            <a:pPr>
              <a:defRPr/>
            </a:pPr>
            <a:fld id="{C6092FA4-EFAA-434A-9AEB-E25E4073AA7C}"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0"/>
          <p:cNvSpPr>
            <a:spLocks noGrp="1"/>
          </p:cNvSpPr>
          <p:nvPr>
            <p:ph type="dt" sz="half" idx="10"/>
          </p:nvPr>
        </p:nvSpPr>
        <p:spPr/>
        <p:txBody>
          <a:bodyPr/>
          <a:lstStyle>
            <a:lvl1pPr>
              <a:defRPr/>
            </a:lvl1pPr>
          </a:lstStyle>
          <a:p>
            <a:pPr>
              <a:defRPr/>
            </a:pPr>
            <a:endParaRPr lang="en-US"/>
          </a:p>
        </p:txBody>
      </p:sp>
      <p:sp>
        <p:nvSpPr>
          <p:cNvPr id="5" name="Footer Placeholder 27"/>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D4650CFE-9929-4B4D-AF97-0E1404AFDA45}"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0CF009A-F06B-4F61-9D79-80620DCECC67}"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1029" name="Text Placeholder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CBFCD3FA-C5E9-43D2-A44D-7059A9A9FDC7}" type="slidenum">
              <a:rPr lang="en-US"/>
              <a:pPr>
                <a:defRPr/>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lang="en-US" smtClean="0"/>
              <a:t>Click to edit Master title style</a:t>
            </a:r>
            <a:endParaRPr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Tree>
  </p:cSld>
  <p:clrMap bg1="lt1" tx1="dk1" bg2="lt2" tx2="dk2" accent1="accent1" accent2="accent2" accent3="accent3" accent4="accent4" accent5="accent5" accent6="accent6" hlink="hlink" folHlink="folHlink"/>
  <p:sldLayoutIdLst>
    <p:sldLayoutId id="2147483879" r:id="rId1"/>
    <p:sldLayoutId id="2147483880" r:id="rId2"/>
    <p:sldLayoutId id="2147483881" r:id="rId3"/>
    <p:sldLayoutId id="2147483878" r:id="rId4"/>
    <p:sldLayoutId id="2147483882" r:id="rId5"/>
    <p:sldLayoutId id="2147483877" r:id="rId6"/>
    <p:sldLayoutId id="2147483883" r:id="rId7"/>
    <p:sldLayoutId id="2147483884" r:id="rId8"/>
    <p:sldLayoutId id="2147483885" r:id="rId9"/>
    <p:sldLayoutId id="2147483876" r:id="rId10"/>
    <p:sldLayoutId id="2147483886" r:id="rId11"/>
  </p:sldLayoutIdLst>
  <p:hf hdr="0" ftr="0" dt="0"/>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oleObject" Target="../embeddings/Microsoft_Office_Excel_Chart1.xls"/><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4.xml.rels><?xml version="1.0" encoding="UTF-8" standalone="yes"?>
<Relationships xmlns="http://schemas.openxmlformats.org/package/2006/relationships"><Relationship Id="rId3" Type="http://schemas.openxmlformats.org/officeDocument/2006/relationships/oleObject" Target="../embeddings/Microsoft_Office_Excel_Chart2.xls"/><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5.xml.rels><?xml version="1.0" encoding="UTF-8" standalone="yes"?>
<Relationships xmlns="http://schemas.openxmlformats.org/package/2006/relationships"><Relationship Id="rId3" Type="http://schemas.openxmlformats.org/officeDocument/2006/relationships/oleObject" Target="../embeddings/Microsoft_Office_Excel_Chart3.xls"/><Relationship Id="rId2" Type="http://schemas.openxmlformats.org/officeDocument/2006/relationships/slideLayout" Target="../slideLayouts/slideLayout2.xml"/><Relationship Id="rId1" Type="http://schemas.openxmlformats.org/officeDocument/2006/relationships/vmlDrawing" Target="../drawings/vmlDrawing3.vml"/></Relationships>
</file>

<file path=ppt/slides/_rels/slide6.xml.rels><?xml version="1.0" encoding="UTF-8" standalone="yes"?>
<Relationships xmlns="http://schemas.openxmlformats.org/package/2006/relationships"><Relationship Id="rId3" Type="http://schemas.openxmlformats.org/officeDocument/2006/relationships/oleObject" Target="../embeddings/Microsoft_Office_Excel_Chart4.xls"/><Relationship Id="rId2" Type="http://schemas.openxmlformats.org/officeDocument/2006/relationships/slideLayout" Target="../slideLayouts/slideLayout2.xml"/><Relationship Id="rId1" Type="http://schemas.openxmlformats.org/officeDocument/2006/relationships/vmlDrawing" Target="../drawings/vmlDrawing4.v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oleObject" Target="../embeddings/Microsoft_Office_Excel_Chart5.xls"/><Relationship Id="rId2" Type="http://schemas.openxmlformats.org/officeDocument/2006/relationships/slideLayout" Target="../slideLayouts/slideLayout2.xml"/><Relationship Id="rId1" Type="http://schemas.openxmlformats.org/officeDocument/2006/relationships/vmlDrawing" Target="../drawings/vmlDrawing5.vml"/></Relationships>
</file>

<file path=ppt/slides/_rels/slide9.xml.rels><?xml version="1.0" encoding="UTF-8" standalone="yes"?>
<Relationships xmlns="http://schemas.openxmlformats.org/package/2006/relationships"><Relationship Id="rId3" Type="http://schemas.openxmlformats.org/officeDocument/2006/relationships/oleObject" Target="../embeddings/Microsoft_Office_Excel_Chart6.xls"/><Relationship Id="rId2" Type="http://schemas.openxmlformats.org/officeDocument/2006/relationships/slideLayout" Target="../slideLayouts/slideLayout2.xml"/><Relationship Id="rId1" Type="http://schemas.openxmlformats.org/officeDocument/2006/relationships/vmlDrawing" Target="../drawings/vmlDrawing6.v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Microsoft_Office_Excel_Chart7.xls"/><Relationship Id="rId2" Type="http://schemas.openxmlformats.org/officeDocument/2006/relationships/slideLayout" Target="../slideLayouts/slideLayout2.xml"/><Relationship Id="rId1" Type="http://schemas.openxmlformats.org/officeDocument/2006/relationships/vmlDrawing" Target="../drawings/vmlDrawing7.vml"/></Relationships>
</file>

<file path=ppt/slides/_rels/slide1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p:cNvSpPr>
          <p:nvPr>
            <p:ph type="ctrTitle" idx="4294967295"/>
          </p:nvPr>
        </p:nvSpPr>
        <p:spPr bwMode="auto">
          <a:xfrm>
            <a:off x="609600" y="2133600"/>
            <a:ext cx="7772400" cy="1470025"/>
          </a:xfrm>
          <a:noFill/>
        </p:spPr>
        <p:txBody>
          <a:bodyPr wrap="square" lIns="91440" tIns="45720" rIns="91440" bIns="45720" numCol="1" anchorCtr="0" compatLnSpc="1">
            <a:prstTxWarp prst="textNoShape">
              <a:avLst/>
            </a:prstTxWarp>
          </a:bodyPr>
          <a:lstStyle/>
          <a:p>
            <a:r>
              <a:rPr lang="en-US" sz="4400" cap="none" smtClean="0">
                <a:effectLst/>
              </a:rPr>
              <a:t>Georgia’s Olmstead Successes</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07" name="Group 719"/>
          <p:cNvGraphicFramePr>
            <a:graphicFrameLocks noGrp="1"/>
          </p:cNvGraphicFramePr>
          <p:nvPr>
            <p:ph idx="4294967295"/>
          </p:nvPr>
        </p:nvGraphicFramePr>
        <p:xfrm>
          <a:off x="304800" y="1447800"/>
          <a:ext cx="8610600" cy="5181602"/>
        </p:xfrm>
        <a:graphic>
          <a:graphicData uri="http://schemas.openxmlformats.org/drawingml/2006/table">
            <a:tbl>
              <a:tblPr/>
              <a:tblGrid>
                <a:gridCol w="1447800"/>
                <a:gridCol w="1066800"/>
                <a:gridCol w="2281238"/>
                <a:gridCol w="1293812"/>
                <a:gridCol w="1260475"/>
                <a:gridCol w="1260475"/>
              </a:tblGrid>
              <a:tr h="558800">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Population</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FF"/>
                    </a:solid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Department</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FF"/>
                    </a:solid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Program</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FF"/>
                    </a:solid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Administrative Budget</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FF"/>
                    </a:solid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Benefit Budget</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FF"/>
                    </a:solid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Total</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FF"/>
                    </a:solidFill>
                  </a:tcPr>
                </a:tc>
              </a:tr>
              <a:tr h="560388">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Aging</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DHS</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Community Care Services Program</a:t>
                      </a:r>
                      <a:r>
                        <a:rPr kumimoji="0" lang="en-US" sz="1200" b="0" i="0" u="none" strike="noStrike" cap="none" normalizeH="0" baseline="30000" smtClean="0">
                          <a:ln>
                            <a:noFill/>
                          </a:ln>
                          <a:solidFill>
                            <a:schemeClr val="tx1"/>
                          </a:solidFill>
                          <a:effectLst/>
                          <a:latin typeface="Arial" charset="0"/>
                          <a:cs typeface="Arial" charset="0"/>
                        </a:rPr>
                        <a:t>1,2</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$820,870</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$142,378,590</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$143,199,460</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73113">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Aging</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DHS</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Non-Medicaid Home and Community Based Services</a:t>
                      </a:r>
                      <a:r>
                        <a:rPr kumimoji="0" lang="en-US" sz="1200" b="0" i="0" u="none" strike="noStrike" cap="none" normalizeH="0" baseline="30000" smtClean="0">
                          <a:ln>
                            <a:noFill/>
                          </a:ln>
                          <a:solidFill>
                            <a:schemeClr val="tx1"/>
                          </a:solidFill>
                          <a:effectLst/>
                          <a:latin typeface="Arial" charset="0"/>
                          <a:cs typeface="Arial" charset="0"/>
                        </a:rPr>
                        <a:t>1</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 </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$50,925,741</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$50,925,741</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27050">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Aging</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DCH</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SOURCE</a:t>
                      </a:r>
                      <a:r>
                        <a:rPr kumimoji="0" lang="en-US" sz="1200" b="0" i="0" u="none" strike="noStrike" cap="none" normalizeH="0" baseline="30000" smtClean="0">
                          <a:ln>
                            <a:noFill/>
                          </a:ln>
                          <a:solidFill>
                            <a:schemeClr val="tx1"/>
                          </a:solidFill>
                          <a:effectLst/>
                          <a:latin typeface="Arial" charset="0"/>
                          <a:cs typeface="Arial" charset="0"/>
                        </a:rPr>
                        <a:t>3</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$1,838,974</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$174,893,931</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$176,420,459</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58800">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Brain &amp; Spinal</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DCH</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Independent Care Waiver Program</a:t>
                      </a:r>
                      <a:r>
                        <a:rPr kumimoji="0" lang="en-US" sz="1200" b="0" i="0" u="none" strike="noStrike" cap="none" normalizeH="0" baseline="30000" smtClean="0">
                          <a:ln>
                            <a:noFill/>
                          </a:ln>
                          <a:solidFill>
                            <a:schemeClr val="tx1"/>
                          </a:solidFill>
                          <a:effectLst/>
                          <a:latin typeface="Arial" charset="0"/>
                          <a:cs typeface="Arial" charset="0"/>
                        </a:rPr>
                        <a:t>3</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en-US"/>
                    </a:p>
                  </a:txBody>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$35,796,877</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$36,109,323</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58800">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Developmentally Disabled</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DBHDD</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Adult Developmental Disabled</a:t>
                      </a:r>
                      <a:r>
                        <a:rPr kumimoji="0" lang="en-US" sz="1200" b="0" i="0" u="none" strike="noStrike" cap="none" normalizeH="0" baseline="30000" smtClean="0">
                          <a:ln>
                            <a:noFill/>
                          </a:ln>
                          <a:solidFill>
                            <a:schemeClr val="tx1"/>
                          </a:solidFill>
                          <a:effectLst/>
                          <a:latin typeface="Arial" charset="0"/>
                          <a:cs typeface="Arial" charset="0"/>
                        </a:rPr>
                        <a:t>4</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 </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$220,728,323</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$220,728,323</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58800">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Developmentally Disabled</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DBHDD</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Child &amp; Adolescent Developmental Disabled</a:t>
                      </a:r>
                      <a:r>
                        <a:rPr kumimoji="0" lang="en-US" sz="1200" b="0" i="0" u="none" strike="noStrike" cap="none" normalizeH="0" baseline="30000" smtClean="0">
                          <a:ln>
                            <a:noFill/>
                          </a:ln>
                          <a:solidFill>
                            <a:schemeClr val="tx1"/>
                          </a:solidFill>
                          <a:effectLst/>
                          <a:latin typeface="Arial" charset="0"/>
                          <a:cs typeface="Arial" charset="0"/>
                        </a:rPr>
                        <a:t>4</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 </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$22,757,373</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$22,757,373</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60388">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Mental Health</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DBHDD</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Adult Mental Health</a:t>
                      </a:r>
                      <a:r>
                        <a:rPr kumimoji="0" lang="en-US" sz="1200" b="0" i="0" u="none" strike="noStrike" cap="none" normalizeH="0" baseline="30000" smtClean="0">
                          <a:ln>
                            <a:noFill/>
                          </a:ln>
                          <a:solidFill>
                            <a:schemeClr val="tx1"/>
                          </a:solidFill>
                          <a:effectLst/>
                          <a:latin typeface="Arial" charset="0"/>
                          <a:cs typeface="Arial" charset="0"/>
                        </a:rPr>
                        <a:t>5</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 </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$34,859,780</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$34,859,780</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25463">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Total</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 </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 </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$2,659,844</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$682,340,615</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$685,000,459</a:t>
                      </a:r>
                      <a:endParaRPr kumimoji="0" lang="en-US" sz="12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8604" name="Text Box 716"/>
          <p:cNvSpPr txBox="1">
            <a:spLocks noChangeArrowheads="1"/>
          </p:cNvSpPr>
          <p:nvPr/>
        </p:nvSpPr>
        <p:spPr bwMode="auto">
          <a:xfrm>
            <a:off x="228600" y="228600"/>
            <a:ext cx="8001000" cy="885825"/>
          </a:xfrm>
          <a:prstGeom prst="rect">
            <a:avLst/>
          </a:prstGeom>
          <a:noFill/>
          <a:ln w="9525">
            <a:noFill/>
            <a:miter lim="800000"/>
            <a:headEnd/>
            <a:tailEnd/>
          </a:ln>
          <a:effectLst/>
        </p:spPr>
        <p:txBody>
          <a:bodyPr>
            <a:spAutoFit/>
          </a:bodyPr>
          <a:lstStyle/>
          <a:p>
            <a:pPr>
              <a:spcBef>
                <a:spcPct val="50000"/>
              </a:spcBef>
            </a:pPr>
            <a:r>
              <a:rPr lang="en-US" sz="2800" b="1">
                <a:solidFill>
                  <a:schemeClr val="tx2"/>
                </a:solidFill>
                <a:latin typeface="Franklin Gothic Medium" pitchFamily="34" charset="0"/>
              </a:rPr>
              <a:t>2010 Estimated Olmstead Budget </a:t>
            </a:r>
          </a:p>
          <a:p>
            <a:pPr>
              <a:spcBef>
                <a:spcPct val="50000"/>
              </a:spcBef>
            </a:pPr>
            <a:r>
              <a:rPr lang="en-US" sz="1600" i="1">
                <a:latin typeface="Franklin Gothic Medium" pitchFamily="34" charset="0"/>
              </a:rPr>
              <a:t>	Even with the difficult economy, Georgia is committed to Olmstead.</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56" name="Object 4"/>
          <p:cNvGraphicFramePr>
            <a:graphicFrameLocks noChangeAspect="1"/>
          </p:cNvGraphicFramePr>
          <p:nvPr>
            <p:ph idx="4294967295"/>
          </p:nvPr>
        </p:nvGraphicFramePr>
        <p:xfrm>
          <a:off x="0" y="0"/>
          <a:ext cx="9144000" cy="6629400"/>
        </p:xfrm>
        <a:graphic>
          <a:graphicData uri="http://schemas.openxmlformats.org/presentationml/2006/ole">
            <p:oleObj spid="_x0000_s49156" name="Chart" r:id="rId3" imgW="4819713" imgH="3200328" progId="Excel.Chart.8">
              <p:embed/>
            </p:oleObj>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Rectangle 4"/>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r>
              <a:rPr lang="en-US" cap="none" smtClean="0">
                <a:effectLst/>
              </a:rPr>
              <a:t>Budgeted Resources for MH-DD Transitions</a:t>
            </a:r>
          </a:p>
        </p:txBody>
      </p:sp>
      <p:graphicFrame>
        <p:nvGraphicFramePr>
          <p:cNvPr id="34819" name="Object 3"/>
          <p:cNvGraphicFramePr>
            <a:graphicFrameLocks noChangeAspect="1"/>
          </p:cNvGraphicFramePr>
          <p:nvPr>
            <p:ph idx="4294967295"/>
          </p:nvPr>
        </p:nvGraphicFramePr>
        <p:xfrm>
          <a:off x="1066800" y="1363663"/>
          <a:ext cx="7162800" cy="4905375"/>
        </p:xfrm>
        <a:graphic>
          <a:graphicData uri="http://schemas.openxmlformats.org/presentationml/2006/ole">
            <p:oleObj spid="_x0000_s34819" name="Chart" r:id="rId3" imgW="3143241" imgH="2152677" progId="Excel.Chart.8">
              <p:embed/>
            </p:oleObj>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4"/>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r>
              <a:rPr lang="en-US" cap="none" smtClean="0">
                <a:effectLst/>
              </a:rPr>
              <a:t>State DD Hospital Transitions</a:t>
            </a:r>
          </a:p>
        </p:txBody>
      </p:sp>
      <p:graphicFrame>
        <p:nvGraphicFramePr>
          <p:cNvPr id="31747" name="Object 3"/>
          <p:cNvGraphicFramePr>
            <a:graphicFrameLocks noChangeAspect="1"/>
          </p:cNvGraphicFramePr>
          <p:nvPr>
            <p:ph idx="4294967295"/>
          </p:nvPr>
        </p:nvGraphicFramePr>
        <p:xfrm>
          <a:off x="1143000" y="1416050"/>
          <a:ext cx="7162800" cy="4643438"/>
        </p:xfrm>
        <a:graphic>
          <a:graphicData uri="http://schemas.openxmlformats.org/presentationml/2006/ole">
            <p:oleObj spid="_x0000_s31747" name="Chart" r:id="rId3" imgW="3143241" imgH="2152677" progId="Excel.Chart.8">
              <p:embed/>
            </p:oleObj>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5" name="Rectangle 5"/>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r>
              <a:rPr lang="en-US" sz="3200" cap="none" smtClean="0">
                <a:effectLst/>
              </a:rPr>
              <a:t>Developmentally Disabled in State Hospitals</a:t>
            </a:r>
          </a:p>
        </p:txBody>
      </p:sp>
      <p:graphicFrame>
        <p:nvGraphicFramePr>
          <p:cNvPr id="46088" name="Object 8"/>
          <p:cNvGraphicFramePr>
            <a:graphicFrameLocks noChangeAspect="1"/>
          </p:cNvGraphicFramePr>
          <p:nvPr>
            <p:ph idx="4294967295"/>
          </p:nvPr>
        </p:nvGraphicFramePr>
        <p:xfrm>
          <a:off x="1295400" y="1371600"/>
          <a:ext cx="6457950" cy="4948238"/>
        </p:xfrm>
        <a:graphic>
          <a:graphicData uri="http://schemas.openxmlformats.org/presentationml/2006/ole">
            <p:oleObj spid="_x0000_s46088" name="Chart" r:id="rId3" imgW="4229046" imgH="2152677" progId="Excel.Chart.8">
              <p:embed/>
            </p:oleObj>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r>
              <a:rPr lang="en-US" cap="none" smtClean="0">
                <a:effectLst/>
              </a:rPr>
              <a:t>Expansion of Host Homes</a:t>
            </a:r>
          </a:p>
        </p:txBody>
      </p:sp>
      <p:sp>
        <p:nvSpPr>
          <p:cNvPr id="51203" name="Rectangle 3"/>
          <p:cNvSpPr>
            <a:spLocks noGrp="1"/>
          </p:cNvSpPr>
          <p:nvPr>
            <p:ph type="body" idx="4294967295"/>
          </p:nvPr>
        </p:nvSpPr>
        <p:spPr/>
        <p:txBody>
          <a:bodyPr/>
          <a:lstStyle/>
          <a:p>
            <a:r>
              <a:rPr lang="en-US" sz="2400" smtClean="0">
                <a:solidFill>
                  <a:schemeClr val="tx1"/>
                </a:solidFill>
              </a:rPr>
              <a:t>Host Home Legislation:  Previous Georgia law and regulations limited host family homes to one person needing residential services.  HB 970 was approved in FY ‘08 to allow two people with DD to live in Host Home/Life Sharing situations.  </a:t>
            </a:r>
          </a:p>
          <a:p>
            <a:r>
              <a:rPr lang="en-US" sz="2400" smtClean="0">
                <a:solidFill>
                  <a:schemeClr val="tx1"/>
                </a:solidFill>
              </a:rPr>
              <a:t>Number of persons in host homes:</a:t>
            </a:r>
          </a:p>
          <a:p>
            <a:pPr lvl="1"/>
            <a:r>
              <a:rPr lang="en-US" sz="2000" smtClean="0">
                <a:solidFill>
                  <a:schemeClr val="tx1"/>
                </a:solidFill>
              </a:rPr>
              <a:t>FY’04 – 160</a:t>
            </a:r>
          </a:p>
          <a:p>
            <a:pPr lvl="1"/>
            <a:r>
              <a:rPr lang="en-US" sz="2000" smtClean="0">
                <a:solidFill>
                  <a:schemeClr val="tx1"/>
                </a:solidFill>
              </a:rPr>
              <a:t>FY’08 – 408</a:t>
            </a:r>
          </a:p>
          <a:p>
            <a:pPr lvl="1"/>
            <a:r>
              <a:rPr lang="en-US" sz="2000" smtClean="0">
                <a:solidFill>
                  <a:schemeClr val="tx1"/>
                </a:solidFill>
              </a:rPr>
              <a:t>FY’09 -  800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r>
              <a:rPr lang="en-US" sz="3200" cap="none" smtClean="0">
                <a:effectLst/>
              </a:rPr>
              <a:t>Decrease in hospital consumers, 2008-2009</a:t>
            </a:r>
          </a:p>
        </p:txBody>
      </p:sp>
      <p:graphicFrame>
        <p:nvGraphicFramePr>
          <p:cNvPr id="52228" name="Object 4"/>
          <p:cNvGraphicFramePr>
            <a:graphicFrameLocks noChangeAspect="1"/>
          </p:cNvGraphicFramePr>
          <p:nvPr>
            <p:ph idx="4294967295"/>
          </p:nvPr>
        </p:nvGraphicFramePr>
        <p:xfrm>
          <a:off x="838200" y="1295400"/>
          <a:ext cx="7620000" cy="5153025"/>
        </p:xfrm>
        <a:graphic>
          <a:graphicData uri="http://schemas.openxmlformats.org/presentationml/2006/ole">
            <p:oleObj spid="_x0000_s52228" name="Chart" r:id="rId3" imgW="4029097" imgH="2724123" progId="Excel.Chart.8">
              <p:embed/>
            </p:oleObj>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7" name="Rectangle 5"/>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r>
              <a:rPr lang="en-US" cap="none" smtClean="0">
                <a:effectLst/>
              </a:rPr>
              <a:t>Community Crisis Stabilization Beds</a:t>
            </a:r>
          </a:p>
        </p:txBody>
      </p:sp>
      <p:graphicFrame>
        <p:nvGraphicFramePr>
          <p:cNvPr id="54276" name="Object 4"/>
          <p:cNvGraphicFramePr>
            <a:graphicFrameLocks noChangeAspect="1"/>
          </p:cNvGraphicFramePr>
          <p:nvPr>
            <p:ph idx="4294967295"/>
          </p:nvPr>
        </p:nvGraphicFramePr>
        <p:xfrm>
          <a:off x="387350" y="1390650"/>
          <a:ext cx="8774113" cy="4832350"/>
        </p:xfrm>
        <a:graphic>
          <a:graphicData uri="http://schemas.openxmlformats.org/presentationml/2006/ole">
            <p:oleObj spid="_x0000_s54276" name="Chart" r:id="rId3" imgW="4029097" imgH="2219231" progId="Excel.Chart.8">
              <p:embed/>
            </p:oleObj>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p:cNvSpPr>
          <p:nvPr>
            <p:ph type="title" idx="4294967295"/>
          </p:nvPr>
        </p:nvSpPr>
        <p:spPr bwMode="auto">
          <a:xfrm>
            <a:off x="457200" y="228600"/>
            <a:ext cx="8686800" cy="838200"/>
          </a:xfrm>
          <a:noFill/>
        </p:spPr>
        <p:txBody>
          <a:bodyPr wrap="square" lIns="91440" tIns="45720" rIns="91440" bIns="45720" numCol="1" anchorCtr="0" compatLnSpc="1">
            <a:prstTxWarp prst="textNoShape">
              <a:avLst/>
            </a:prstTxWarp>
          </a:bodyPr>
          <a:lstStyle/>
          <a:p>
            <a:r>
              <a:rPr lang="en-US" cap="none" smtClean="0">
                <a:effectLst/>
              </a:rPr>
              <a:t>Money Follows the Person Support</a:t>
            </a:r>
          </a:p>
        </p:txBody>
      </p:sp>
      <p:sp>
        <p:nvSpPr>
          <p:cNvPr id="44038" name="AutoShape 6" descr="image002"/>
          <p:cNvSpPr>
            <a:spLocks noChangeAspect="1" noChangeArrowheads="1"/>
          </p:cNvSpPr>
          <p:nvPr/>
        </p:nvSpPr>
        <p:spPr bwMode="auto">
          <a:xfrm>
            <a:off x="2833688" y="3087688"/>
            <a:ext cx="3476625" cy="638175"/>
          </a:xfrm>
          <a:prstGeom prst="rect">
            <a:avLst/>
          </a:prstGeom>
          <a:noFill/>
        </p:spPr>
        <p:txBody>
          <a:bodyPr/>
          <a:lstStyle/>
          <a:p>
            <a:endParaRPr lang="en-US"/>
          </a:p>
        </p:txBody>
      </p:sp>
      <p:sp>
        <p:nvSpPr>
          <p:cNvPr id="44037" name="AutoShape 5" descr="image001"/>
          <p:cNvSpPr>
            <a:spLocks noChangeAspect="1" noChangeArrowheads="1"/>
          </p:cNvSpPr>
          <p:nvPr/>
        </p:nvSpPr>
        <p:spPr bwMode="auto">
          <a:xfrm>
            <a:off x="2960688" y="3133725"/>
            <a:ext cx="2571750" cy="638175"/>
          </a:xfrm>
          <a:prstGeom prst="rect">
            <a:avLst/>
          </a:prstGeom>
          <a:noFill/>
        </p:spPr>
        <p:txBody>
          <a:bodyPr/>
          <a:lstStyle/>
          <a:p>
            <a:endParaRPr lang="en-US"/>
          </a:p>
        </p:txBody>
      </p:sp>
      <p:sp>
        <p:nvSpPr>
          <p:cNvPr id="44041" name="AutoShape 9" descr="image002"/>
          <p:cNvSpPr>
            <a:spLocks noChangeAspect="1" noChangeArrowheads="1"/>
          </p:cNvSpPr>
          <p:nvPr/>
        </p:nvSpPr>
        <p:spPr bwMode="auto">
          <a:xfrm>
            <a:off x="2833688" y="3087688"/>
            <a:ext cx="3476625" cy="638175"/>
          </a:xfrm>
          <a:prstGeom prst="rect">
            <a:avLst/>
          </a:prstGeom>
          <a:noFill/>
        </p:spPr>
        <p:txBody>
          <a:bodyPr/>
          <a:lstStyle/>
          <a:p>
            <a:endParaRPr lang="en-US"/>
          </a:p>
        </p:txBody>
      </p:sp>
      <p:sp>
        <p:nvSpPr>
          <p:cNvPr id="44040" name="AutoShape 8" descr="image001"/>
          <p:cNvSpPr>
            <a:spLocks noChangeAspect="1" noChangeArrowheads="1"/>
          </p:cNvSpPr>
          <p:nvPr/>
        </p:nvSpPr>
        <p:spPr bwMode="auto">
          <a:xfrm>
            <a:off x="2960688" y="3133725"/>
            <a:ext cx="2571750" cy="638175"/>
          </a:xfrm>
          <a:prstGeom prst="rect">
            <a:avLst/>
          </a:prstGeom>
          <a:noFill/>
        </p:spPr>
        <p:txBody>
          <a:bodyPr/>
          <a:lstStyle/>
          <a:p>
            <a:endParaRPr lang="en-US"/>
          </a:p>
        </p:txBody>
      </p:sp>
      <p:sp>
        <p:nvSpPr>
          <p:cNvPr id="44042" name="Rectangle 10"/>
          <p:cNvSpPr>
            <a:spLocks noChangeArrowheads="1"/>
          </p:cNvSpPr>
          <p:nvPr/>
        </p:nvSpPr>
        <p:spPr bwMode="auto">
          <a:xfrm>
            <a:off x="1447800" y="1493838"/>
            <a:ext cx="2627313" cy="336550"/>
          </a:xfrm>
          <a:prstGeom prst="rect">
            <a:avLst/>
          </a:prstGeom>
          <a:noFill/>
          <a:ln w="9525">
            <a:noFill/>
            <a:miter lim="800000"/>
            <a:headEnd/>
            <a:tailEnd/>
          </a:ln>
          <a:effectLst/>
        </p:spPr>
        <p:txBody>
          <a:bodyPr wrap="none" anchor="ctr">
            <a:spAutoFit/>
          </a:bodyPr>
          <a:lstStyle/>
          <a:p>
            <a:pPr eaLnBrk="0" hangingPunct="0"/>
            <a:r>
              <a:rPr lang="en-US" sz="1600" b="1">
                <a:latin typeface="Franklin Gothic Book" pitchFamily="34" charset="0"/>
                <a:cs typeface="Times New Roman" pitchFamily="18" charset="0"/>
              </a:rPr>
              <a:t>MFP Transitions by Disability</a:t>
            </a:r>
            <a:endParaRPr lang="en-US" sz="1600"/>
          </a:p>
        </p:txBody>
      </p:sp>
      <p:graphicFrame>
        <p:nvGraphicFramePr>
          <p:cNvPr id="44274" name="Group 242"/>
          <p:cNvGraphicFramePr>
            <a:graphicFrameLocks noGrp="1"/>
          </p:cNvGraphicFramePr>
          <p:nvPr/>
        </p:nvGraphicFramePr>
        <p:xfrm>
          <a:off x="1524000" y="1981200"/>
          <a:ext cx="4876800" cy="1785939"/>
        </p:xfrm>
        <a:graphic>
          <a:graphicData uri="http://schemas.openxmlformats.org/drawingml/2006/table">
            <a:tbl>
              <a:tblPr/>
              <a:tblGrid>
                <a:gridCol w="1393825"/>
                <a:gridCol w="1304925"/>
                <a:gridCol w="1017588"/>
                <a:gridCol w="1160462"/>
              </a:tblGrid>
              <a:tr h="6096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Franklin Gothic Book" pitchFamily="34" charset="0"/>
                          <a:cs typeface="Times New Roman" pitchFamily="18" charset="0"/>
                        </a:rPr>
                        <a:t>Calendar Year</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Franklin Gothic Book" pitchFamily="34" charset="0"/>
                          <a:cs typeface="Times New Roman" pitchFamily="18" charset="0"/>
                        </a:rPr>
                        <a:t>Older Adults</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Franklin Gothic Book" pitchFamily="34" charset="0"/>
                          <a:cs typeface="Times New Roman" pitchFamily="18" charset="0"/>
                        </a:rPr>
                        <a:t>PD/TBI</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Franklin Gothic Book" pitchFamily="34" charset="0"/>
                          <a:cs typeface="Times New Roman" pitchFamily="18" charset="0"/>
                        </a:rPr>
                        <a:t>DD</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211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2008</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2</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1</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19</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211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2009</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43</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47</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108</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211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2010</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0</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1</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0</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44145" name="Rectangle 113"/>
          <p:cNvSpPr>
            <a:spLocks noChangeArrowheads="1"/>
          </p:cNvSpPr>
          <p:nvPr/>
        </p:nvSpPr>
        <p:spPr bwMode="auto">
          <a:xfrm>
            <a:off x="1524000" y="4008438"/>
            <a:ext cx="2695575" cy="336550"/>
          </a:xfrm>
          <a:prstGeom prst="rect">
            <a:avLst/>
          </a:prstGeom>
          <a:noFill/>
          <a:ln w="9525">
            <a:noFill/>
            <a:miter lim="800000"/>
            <a:headEnd/>
            <a:tailEnd/>
          </a:ln>
          <a:effectLst/>
        </p:spPr>
        <p:txBody>
          <a:bodyPr wrap="none" anchor="ctr">
            <a:spAutoFit/>
          </a:bodyPr>
          <a:lstStyle/>
          <a:p>
            <a:pPr eaLnBrk="0" hangingPunct="0"/>
            <a:r>
              <a:rPr lang="en-US" sz="1600" b="1">
                <a:latin typeface="Franklin Gothic Book" pitchFamily="34" charset="0"/>
                <a:cs typeface="Times New Roman" pitchFamily="18" charset="0"/>
              </a:rPr>
              <a:t>MFP Admissions into Waivers</a:t>
            </a:r>
            <a:endParaRPr lang="en-US" sz="1600"/>
          </a:p>
        </p:txBody>
      </p:sp>
      <p:graphicFrame>
        <p:nvGraphicFramePr>
          <p:cNvPr id="44273" name="Group 241"/>
          <p:cNvGraphicFramePr>
            <a:graphicFrameLocks noGrp="1"/>
          </p:cNvGraphicFramePr>
          <p:nvPr/>
        </p:nvGraphicFramePr>
        <p:xfrm>
          <a:off x="1524000" y="4419600"/>
          <a:ext cx="5638800" cy="1981201"/>
        </p:xfrm>
        <a:graphic>
          <a:graphicData uri="http://schemas.openxmlformats.org/drawingml/2006/table">
            <a:tbl>
              <a:tblPr/>
              <a:tblGrid>
                <a:gridCol w="1547813"/>
                <a:gridCol w="730250"/>
                <a:gridCol w="1169987"/>
                <a:gridCol w="876300"/>
                <a:gridCol w="1314450"/>
              </a:tblGrid>
              <a:tr h="70643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Franklin Gothic Book" pitchFamily="34" charset="0"/>
                          <a:cs typeface="Times New Roman" pitchFamily="18" charset="0"/>
                        </a:rPr>
                        <a:t>Calendar Year</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Franklin Gothic Book" pitchFamily="34" charset="0"/>
                          <a:cs typeface="Times New Roman" pitchFamily="18" charset="0"/>
                        </a:rPr>
                        <a:t>CCSP</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Franklin Gothic Book" pitchFamily="34" charset="0"/>
                          <a:cs typeface="Times New Roman" pitchFamily="18" charset="0"/>
                        </a:rPr>
                        <a:t>SOURCE</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Franklin Gothic Book" pitchFamily="34" charset="0"/>
                          <a:cs typeface="Times New Roman" pitchFamily="18" charset="0"/>
                        </a:rPr>
                        <a:t>ICWP</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Franklin Gothic Book" pitchFamily="34" charset="0"/>
                          <a:cs typeface="Times New Roman" pitchFamily="18" charset="0"/>
                        </a:rPr>
                        <a:t>NOW/COMP</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2545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2008</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2</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1</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19</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19</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238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2009</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43</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47</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108</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109</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2545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2010</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0</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1</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0</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Franklin Gothic Book" pitchFamily="34" charset="0"/>
                          <a:cs typeface="Times New Roman" pitchFamily="18" charset="0"/>
                        </a:rPr>
                        <a:t>0</a:t>
                      </a:r>
                      <a:endParaRPr kumimoji="0" lang="en-US" sz="14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r>
              <a:rPr lang="en-US" cap="none" smtClean="0">
                <a:effectLst/>
              </a:rPr>
              <a:t>Community Care Service Provider Program</a:t>
            </a:r>
          </a:p>
        </p:txBody>
      </p:sp>
      <p:sp>
        <p:nvSpPr>
          <p:cNvPr id="24579" name="Rectangle 3"/>
          <p:cNvSpPr>
            <a:spLocks noGrp="1"/>
          </p:cNvSpPr>
          <p:nvPr>
            <p:ph type="body" sz="half" idx="4294967295"/>
          </p:nvPr>
        </p:nvSpPr>
        <p:spPr>
          <a:xfrm>
            <a:off x="381000" y="1371600"/>
            <a:ext cx="8153400" cy="4525963"/>
          </a:xfrm>
        </p:spPr>
        <p:txBody>
          <a:bodyPr/>
          <a:lstStyle/>
          <a:p>
            <a:r>
              <a:rPr lang="en-US" sz="2000" smtClean="0">
                <a:solidFill>
                  <a:schemeClr val="tx1"/>
                </a:solidFill>
              </a:rPr>
              <a:t>CCSP consumers in CCSP live an average of over 4 additional years in the community. This represents a 44% increased consumer length of stay in the community since SFY 2000</a:t>
            </a:r>
          </a:p>
          <a:p>
            <a:r>
              <a:rPr lang="en-US" sz="2000" smtClean="0">
                <a:solidFill>
                  <a:schemeClr val="tx1"/>
                </a:solidFill>
              </a:rPr>
              <a:t>With the Money Follows the Person grant in 2008 and 2009, 56 clients were admitted to CCSP from nursing homes.</a:t>
            </a:r>
            <a:r>
              <a:rPr lang="en-US" sz="2800" smtClean="0">
                <a:solidFill>
                  <a:schemeClr val="tx1"/>
                </a:solidFill>
              </a:rPr>
              <a:t> </a:t>
            </a:r>
          </a:p>
          <a:p>
            <a:pPr>
              <a:buFont typeface="Wingdings 2" pitchFamily="18" charset="2"/>
              <a:buNone/>
            </a:pPr>
            <a:endParaRPr lang="en-US" sz="2800" smtClean="0">
              <a:solidFill>
                <a:schemeClr val="tx1"/>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r>
              <a:rPr lang="en-US" cap="none" smtClean="0">
                <a:effectLst/>
              </a:rPr>
              <a:t>Other efforts: Aging-Disability Resources</a:t>
            </a:r>
          </a:p>
        </p:txBody>
      </p:sp>
      <p:sp>
        <p:nvSpPr>
          <p:cNvPr id="36867" name="Rectangle 3"/>
          <p:cNvSpPr>
            <a:spLocks noGrp="1"/>
          </p:cNvSpPr>
          <p:nvPr>
            <p:ph type="body" sz="half" idx="4294967295"/>
          </p:nvPr>
        </p:nvSpPr>
        <p:spPr>
          <a:xfrm>
            <a:off x="304800" y="1447800"/>
            <a:ext cx="4267200" cy="4525963"/>
          </a:xfrm>
        </p:spPr>
        <p:txBody>
          <a:bodyPr/>
          <a:lstStyle/>
          <a:p>
            <a:pPr>
              <a:lnSpc>
                <a:spcPct val="90000"/>
              </a:lnSpc>
            </a:pPr>
            <a:r>
              <a:rPr lang="en-US" sz="2000" smtClean="0">
                <a:solidFill>
                  <a:schemeClr val="tx1"/>
                </a:solidFill>
              </a:rPr>
              <a:t>Aging-Disability Resource Centers are single points of entry to access information and LTC services for individuals with disabilities of all ages.</a:t>
            </a:r>
          </a:p>
          <a:p>
            <a:pPr>
              <a:lnSpc>
                <a:spcPct val="90000"/>
              </a:lnSpc>
            </a:pPr>
            <a:r>
              <a:rPr lang="en-US" sz="2000" smtClean="0">
                <a:solidFill>
                  <a:schemeClr val="tx1"/>
                </a:solidFill>
              </a:rPr>
              <a:t> ADRCs keep individuals in the community and out of institutions. </a:t>
            </a:r>
          </a:p>
          <a:p>
            <a:pPr>
              <a:lnSpc>
                <a:spcPct val="90000"/>
              </a:lnSpc>
            </a:pPr>
            <a:r>
              <a:rPr lang="en-US" sz="2000" smtClean="0">
                <a:solidFill>
                  <a:schemeClr val="tx1"/>
                </a:solidFill>
              </a:rPr>
              <a:t>ADRCs currently serve 75% of Georgia's population and are accessible in 118 of Georgia's 159 counties. In SFY ‘09 they assisted 106,279 Georgians.</a:t>
            </a:r>
          </a:p>
          <a:p>
            <a:pPr>
              <a:lnSpc>
                <a:spcPct val="90000"/>
              </a:lnSpc>
            </a:pPr>
            <a:endParaRPr lang="en-US" sz="2400" smtClean="0">
              <a:solidFill>
                <a:schemeClr val="tx1"/>
              </a:solidFill>
            </a:endParaRPr>
          </a:p>
        </p:txBody>
      </p:sp>
      <p:graphicFrame>
        <p:nvGraphicFramePr>
          <p:cNvPr id="36870" name="Object 6"/>
          <p:cNvGraphicFramePr>
            <a:graphicFrameLocks noChangeAspect="1"/>
          </p:cNvGraphicFramePr>
          <p:nvPr>
            <p:ph sz="quarter" idx="4294967295"/>
          </p:nvPr>
        </p:nvGraphicFramePr>
        <p:xfrm>
          <a:off x="4724400" y="1600200"/>
          <a:ext cx="4010025" cy="2746375"/>
        </p:xfrm>
        <a:graphic>
          <a:graphicData uri="http://schemas.openxmlformats.org/presentationml/2006/ole">
            <p:oleObj spid="_x0000_s36870" name="Chart" r:id="rId3" imgW="3143241" imgH="2152677" progId="Excel.Chart.8">
              <p:embed/>
            </p:oleObj>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234668" y="1217508"/>
          <a:ext cx="8446064" cy="5406041"/>
        </p:xfrm>
        <a:graphic>
          <a:graphicData uri="http://schemas.openxmlformats.org/drawingml/2006/chart">
            <c:chart xmlns:c="http://schemas.openxmlformats.org/drawingml/2006/chart" xmlns:r="http://schemas.openxmlformats.org/officeDocument/2006/relationships" r:id="rId2"/>
          </a:graphicData>
        </a:graphic>
      </p:graphicFrame>
      <p:sp>
        <p:nvSpPr>
          <p:cNvPr id="7171" name="Slide Number Placeholder 3"/>
          <p:cNvSpPr>
            <a:spLocks noGrp="1"/>
          </p:cNvSpPr>
          <p:nvPr>
            <p:ph type="sldNum" sz="quarter" idx="12"/>
          </p:nvPr>
        </p:nvSpPr>
        <p:spPr/>
        <p:txBody>
          <a:bodyPr/>
          <a:lstStyle/>
          <a:p>
            <a:pPr>
              <a:defRPr/>
            </a:pPr>
            <a:fld id="{3AB29A94-98CA-4EB1-9F71-C037CD78D53F}" type="slidenum">
              <a:rPr lang="en-US"/>
              <a:pPr>
                <a:defRPr/>
              </a:pPr>
              <a:t>13</a:t>
            </a:fld>
            <a:endParaRPr lang="en-US"/>
          </a:p>
        </p:txBody>
      </p:sp>
      <p:sp>
        <p:nvSpPr>
          <p:cNvPr id="10246" name="Text Box 6"/>
          <p:cNvSpPr txBox="1">
            <a:spLocks noChangeArrowheads="1"/>
          </p:cNvSpPr>
          <p:nvPr/>
        </p:nvSpPr>
        <p:spPr bwMode="auto">
          <a:xfrm>
            <a:off x="457200" y="304800"/>
            <a:ext cx="8305800" cy="579438"/>
          </a:xfrm>
          <a:prstGeom prst="rect">
            <a:avLst/>
          </a:prstGeom>
          <a:noFill/>
          <a:ln w="9525">
            <a:noFill/>
            <a:miter lim="800000"/>
            <a:headEnd/>
            <a:tailEnd/>
          </a:ln>
          <a:effectLst/>
        </p:spPr>
        <p:txBody>
          <a:bodyPr>
            <a:spAutoFit/>
          </a:bodyPr>
          <a:lstStyle/>
          <a:p>
            <a:pPr algn="ctr">
              <a:spcBef>
                <a:spcPct val="50000"/>
              </a:spcBef>
            </a:pPr>
            <a:r>
              <a:rPr lang="en-US" sz="3200">
                <a:solidFill>
                  <a:schemeClr val="tx2"/>
                </a:solidFill>
                <a:latin typeface="Franklin Gothic Medium" pitchFamily="34" charset="0"/>
              </a:rPr>
              <a:t>Nursing Facility Medicaid Days 2001-2009</a:t>
            </a: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r>
              <a:rPr lang="en-US" cap="none" smtClean="0">
                <a:effectLst/>
              </a:rPr>
              <a:t>Olmstead</a:t>
            </a:r>
          </a:p>
        </p:txBody>
      </p:sp>
      <p:sp>
        <p:nvSpPr>
          <p:cNvPr id="47107" name="Rectangle 3"/>
          <p:cNvSpPr>
            <a:spLocks noGrp="1"/>
          </p:cNvSpPr>
          <p:nvPr>
            <p:ph type="body" idx="4294967295"/>
          </p:nvPr>
        </p:nvSpPr>
        <p:spPr/>
        <p:txBody>
          <a:bodyPr/>
          <a:lstStyle/>
          <a:p>
            <a:r>
              <a:rPr lang="en-US" smtClean="0"/>
              <a:t>Sustained effort</a:t>
            </a:r>
          </a:p>
          <a:p>
            <a:r>
              <a:rPr lang="en-US" smtClean="0"/>
              <a:t>Proven commitment</a:t>
            </a:r>
          </a:p>
          <a:p>
            <a:r>
              <a:rPr lang="en-US" smtClean="0"/>
              <a:t>New Olmstead Coordinator with management experience</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Overr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Override>
</file>

<file path=docProps/app.xml><?xml version="1.0" encoding="utf-8"?>
<Properties xmlns="http://schemas.openxmlformats.org/officeDocument/2006/extended-properties" xmlns:vt="http://schemas.openxmlformats.org/officeDocument/2006/docPropsVTypes">
  <Template>Trek</Template>
  <TotalTime>6717</TotalTime>
  <Words>349</Words>
  <Application>Microsoft Office PowerPoint</Application>
  <PresentationFormat>On-screen Show (4:3)</PresentationFormat>
  <Paragraphs>121</Paragraphs>
  <Slides>14</Slides>
  <Notes>0</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14</vt:i4>
      </vt:variant>
    </vt:vector>
  </HeadingPairs>
  <TitlesOfParts>
    <vt:vector size="21" baseType="lpstr">
      <vt:lpstr>Arial</vt:lpstr>
      <vt:lpstr>Franklin Gothic Medium</vt:lpstr>
      <vt:lpstr>Franklin Gothic Book</vt:lpstr>
      <vt:lpstr>Wingdings 2</vt:lpstr>
      <vt:lpstr>Times New Roman</vt:lpstr>
      <vt:lpstr>Trek</vt:lpstr>
      <vt:lpstr>Microsoft Office Excel Chart</vt:lpstr>
      <vt:lpstr>Georgia’s Olmstead Successes</vt:lpstr>
      <vt:lpstr>Slide 2</vt:lpstr>
      <vt:lpstr>Slide 3</vt:lpstr>
      <vt:lpstr>Budgeted Resources for MH-DD Transitions</vt:lpstr>
      <vt:lpstr>State DD Hospital Transitions</vt:lpstr>
      <vt:lpstr>Developmentally Disabled in State Hospitals</vt:lpstr>
      <vt:lpstr>Expansion of Host Homes</vt:lpstr>
      <vt:lpstr>Decrease in hospital consumers, 2008-2009</vt:lpstr>
      <vt:lpstr>Community Crisis Stabilization Beds</vt:lpstr>
      <vt:lpstr>Money Follows the Person Support</vt:lpstr>
      <vt:lpstr>Community Care Service Provider Program</vt:lpstr>
      <vt:lpstr>Other efforts: Aging-Disability Resources</vt:lpstr>
      <vt:lpstr>Slide 13</vt:lpstr>
      <vt:lpstr>Olmstead</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MEDICAID PROJECT</dc:title>
  <dc:creator>Employee</dc:creator>
  <cp:lastModifiedBy>billanddeb</cp:lastModifiedBy>
  <cp:revision>203</cp:revision>
  <dcterms:created xsi:type="dcterms:W3CDTF">2004-09-28T13:44:03Z</dcterms:created>
  <dcterms:modified xsi:type="dcterms:W3CDTF">2010-02-14T14:32:26Z</dcterms:modified>
</cp:coreProperties>
</file>