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14.xml" ContentType="application/vnd.openxmlformats-officedocument.presentationml.notesSlide+xml"/>
  <Override PartName="/ppt/theme/theme2.xml" ContentType="application/vnd.openxmlformats-officedocument.theme+xml"/>
  <Override PartName="/ppt/notesSlides/notesSlide11.xml" ContentType="application/vnd.openxmlformats-officedocument.presentationml.notesSlide+xml"/>
  <Override PartName="/ppt/slides/slide2.xml" ContentType="application/vnd.openxmlformats-officedocument.presentationml.slide+xml"/>
  <Override PartName="/docProps/app.xml" ContentType="application/vnd.openxmlformats-officedocument.extended-properties+xml"/>
  <Override PartName="/ppt/notesSlides/notesSlide9.xml" ContentType="application/vnd.openxmlformats-officedocument.presentationml.notesSlide+xml"/>
  <Override PartName="/ppt/slides/slide11.xml" ContentType="application/vnd.openxmlformats-officedocument.presentationml.slide+xml"/>
  <Override PartName="/ppt/slides/slide18.xml" ContentType="application/vnd.openxmlformats-officedocument.presentationml.slide+xml"/>
  <Override PartName="/ppt/charts/chart1.xml" ContentType="application/vnd.openxmlformats-officedocument.drawingml.char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charts/chart3.xml" ContentType="application/vnd.openxmlformats-officedocument.drawingml.chart+xml"/>
  <Override PartName="/ppt/charts/chart2.xml" ContentType="application/vnd.openxmlformats-officedocument.drawingml.char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viewProps.xml" ContentType="application/vnd.openxmlformats-officedocument.presentationml.viewProps+xml"/>
  <Override PartName="/ppt/slideMasters/slideMaster1.xml" ContentType="application/vnd.openxmlformats-officedocument.presentationml.slideMaster+xml"/>
  <Default Extension="xlsx" ContentType="application/vnd.openxmlformats-officedocument.spreadsheetml.sheet"/>
  <Override PartName="/ppt/notesSlides/notesSlide7.xml" ContentType="application/vnd.openxmlformats-officedocument.presentationml.notesSlide+xml"/>
  <Override PartName="/ppt/notesSlides/notesSlide4.xml" ContentType="application/vnd.openxmlformats-officedocument.presentationml.notesSlide+xml"/>
  <Override PartName="/ppt/slides/slide13.xml" ContentType="application/vnd.openxmlformats-officedocument.presentationml.slide+xml"/>
  <Override PartName="/ppt/slides/slide14.xml" ContentType="application/vnd.openxmlformats-officedocument.presentationml.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slides/slide17.xml" ContentType="application/vnd.openxmlformats-officedocument.presentationml.slide+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ppt/slides/slide5.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charts/chart4.xml" ContentType="application/vnd.openxmlformats-officedocument.drawingml.chart+xml"/>
  <Override PartName="/ppt/presProps.xml" ContentType="application/vnd.openxmlformats-officedocument.presentationml.presProps+xml"/>
  <Default Extension="jpeg" ContentType="image/jpeg"/>
  <Override PartName="/ppt/slides/slide3.xml" ContentType="application/vnd.openxmlformats-officedocument.presentationml.slide+xml"/>
  <Override PartName="/ppt/slides/slide4.xml" ContentType="application/vnd.openxmlformats-officedocument.presentationml.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docProps/core.xml" ContentType="application/vnd.openxmlformats-package.core-properties+xml"/>
  <Override PartName="/ppt/slides/slide8.xml" ContentType="application/vnd.openxmlformats-officedocument.presentationml.slide+xml"/>
  <Override PartName="/ppt/slides/slide15.xml" ContentType="application/vnd.openxmlformats-officedocument.presentationml.slide+xml"/>
  <Default Extension="bin" ContentType="application/vnd.openxmlformats-officedocument.presentationml.printerSettings"/>
  <Override PartName="/ppt/notesSlides/notesSlide10.xml" ContentType="application/vnd.openxmlformats-officedocument.presentationml.notesSlide+xml"/>
  <Default Extension="rels" ContentType="application/vnd.openxmlformats-package.relationships+xml"/>
  <Override PartName="/ppt/slides/slide9.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Default Extension="gif" ContentType="image/gif"/>
  <Override PartName="/ppt/slides/slide19.xml" ContentType="application/vnd.openxmlformats-officedocument.presentationml.slide+xml"/>
  <Override PartName="/ppt/slides/slide12.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21"/>
  </p:notesMasterIdLst>
  <p:sldIdLst>
    <p:sldId id="289" r:id="rId2"/>
    <p:sldId id="317" r:id="rId3"/>
    <p:sldId id="331" r:id="rId4"/>
    <p:sldId id="318" r:id="rId5"/>
    <p:sldId id="316" r:id="rId6"/>
    <p:sldId id="319" r:id="rId7"/>
    <p:sldId id="320" r:id="rId8"/>
    <p:sldId id="321" r:id="rId9"/>
    <p:sldId id="322" r:id="rId10"/>
    <p:sldId id="323" r:id="rId11"/>
    <p:sldId id="324" r:id="rId12"/>
    <p:sldId id="325" r:id="rId13"/>
    <p:sldId id="326" r:id="rId14"/>
    <p:sldId id="327" r:id="rId15"/>
    <p:sldId id="328" r:id="rId16"/>
    <p:sldId id="329" r:id="rId17"/>
    <p:sldId id="330" r:id="rId18"/>
    <p:sldId id="333" r:id="rId19"/>
    <p:sldId id="332"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80300" autoAdjust="0"/>
  </p:normalViewPr>
  <p:slideViewPr>
    <p:cSldViewPr>
      <p:cViewPr varScale="1">
        <p:scale>
          <a:sx n="97" d="100"/>
          <a:sy n="97" d="100"/>
        </p:scale>
        <p:origin x="-120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7" Type="http://schemas.openxmlformats.org/officeDocument/2006/relationships/slide" Target="slides/slide6.xml"/><Relationship Id="rId1" Type="http://schemas.openxmlformats.org/officeDocument/2006/relationships/slideMaster" Target="slideMasters/slideMaster1.xml"/><Relationship Id="rId24" Type="http://schemas.openxmlformats.org/officeDocument/2006/relationships/viewProps" Target="viewProps.xml"/><Relationship Id="rId25" Type="http://schemas.openxmlformats.org/officeDocument/2006/relationships/theme" Target="theme/theme1.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14" Type="http://schemas.openxmlformats.org/officeDocument/2006/relationships/slide" Target="slides/slide13.xml"/><Relationship Id="rId23" Type="http://schemas.openxmlformats.org/officeDocument/2006/relationships/presProps" Target="presProps.xml"/><Relationship Id="rId4" Type="http://schemas.openxmlformats.org/officeDocument/2006/relationships/slide" Target="slides/slide3.xml"/><Relationship Id="rId26" Type="http://schemas.openxmlformats.org/officeDocument/2006/relationships/tableStyles" Target="tableStyles.xml"/><Relationship Id="rId11" Type="http://schemas.openxmlformats.org/officeDocument/2006/relationships/slide" Target="slides/slide10.xml"/><Relationship Id="rId6" Type="http://schemas.openxmlformats.org/officeDocument/2006/relationships/slide" Target="slides/slide5.xml"/><Relationship Id="rId16" Type="http://schemas.openxmlformats.org/officeDocument/2006/relationships/slide" Target="slides/slide15.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20" Type="http://schemas.openxmlformats.org/officeDocument/2006/relationships/slide" Target="slides/slide19.xml"/><Relationship Id="rId22" Type="http://schemas.openxmlformats.org/officeDocument/2006/relationships/printerSettings" Target="printerSettings/printerSettings1.bin"/><Relationship Id="rId21" Type="http://schemas.openxmlformats.org/officeDocument/2006/relationships/notesMaster" Target="notesMasters/notes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mitchlaplante:Documents:JASP%20woodwork%20effect%20issue:Expenditures%20per%20capita%20X%20state%201995-2009.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mitchlaplante:Documents:JASP%20woodwork%20effect%20issue:Expenditures%20per%20capita%20X%20state%201995-2009.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hart>
    <c:title>
      <c:layout/>
      <c:txPr>
        <a:bodyPr/>
        <a:lstStyle/>
        <a:p>
          <a:pPr>
            <a:defRPr sz="1849" b="1" i="0" u="none" strike="noStrike" baseline="0">
              <a:solidFill>
                <a:srgbClr val="000000"/>
              </a:solidFill>
              <a:latin typeface="Times New Roman"/>
              <a:ea typeface="Times New Roman"/>
              <a:cs typeface="Times New Roman"/>
            </a:defRPr>
          </a:pPr>
          <a:endParaRPr lang="en-US"/>
        </a:p>
      </c:txPr>
    </c:title>
    <c:plotArea>
      <c:layout>
        <c:manualLayout>
          <c:layoutTarget val="inner"/>
          <c:xMode val="edge"/>
          <c:yMode val="edge"/>
          <c:x val="0.0107913669064747"/>
          <c:y val="0.104938271604938"/>
          <c:w val="0.952171478565185"/>
          <c:h val="0.793476232137649"/>
        </c:manualLayout>
      </c:layout>
      <c:pieChart>
        <c:varyColors val="1"/>
        <c:ser>
          <c:idx val="0"/>
          <c:order val="0"/>
          <c:tx>
            <c:strRef>
              <c:f>Sheet1!$A$2</c:f>
              <c:strCache>
                <c:ptCount val="1"/>
              </c:strCache>
            </c:strRef>
          </c:tx>
          <c:spPr>
            <a:solidFill>
              <a:srgbClr val="FFFF00"/>
            </a:solidFill>
            <a:ln w="24455">
              <a:solidFill>
                <a:srgbClr val="000000"/>
              </a:solidFill>
              <a:prstDash val="solid"/>
            </a:ln>
          </c:spPr>
          <c:explosion val="5"/>
          <c:dPt>
            <c:idx val="1"/>
            <c:spPr>
              <a:solidFill>
                <a:srgbClr val="CCCCFF"/>
              </a:solidFill>
              <a:ln w="24455">
                <a:solidFill>
                  <a:srgbClr val="000000"/>
                </a:solidFill>
                <a:prstDash val="solid"/>
              </a:ln>
            </c:spPr>
          </c:dPt>
          <c:dLbls>
            <c:dLbl>
              <c:idx val="0"/>
              <c:layout>
                <c:manualLayout>
                  <c:x val="0.597474318288834"/>
                  <c:y val="0.259473888024203"/>
                </c:manualLayout>
              </c:layout>
              <c:tx>
                <c:rich>
                  <a:bodyPr/>
                  <a:lstStyle/>
                  <a:p>
                    <a:pPr>
                      <a:defRPr sz="2000" b="1" i="0" u="none" strike="noStrike" baseline="0">
                        <a:solidFill>
                          <a:srgbClr val="000000"/>
                        </a:solidFill>
                        <a:latin typeface="Times New Roman"/>
                        <a:ea typeface="Times New Roman"/>
                        <a:cs typeface="Times New Roman"/>
                      </a:defRPr>
                    </a:pPr>
                    <a:r>
                      <a:rPr lang="en-US" sz="2000" b="1" i="0" u="none" strike="noStrike" baseline="0" dirty="0" err="1">
                        <a:solidFill>
                          <a:srgbClr val="000000"/>
                        </a:solidFill>
                        <a:latin typeface="Arial"/>
                        <a:cs typeface="Arial"/>
                      </a:rPr>
                      <a:t>Insti</a:t>
                    </a:r>
                    <a:r>
                      <a:rPr lang="en-US" sz="2000" b="1" i="0" u="none" strike="noStrike" baseline="0" dirty="0">
                        <a:solidFill>
                          <a:srgbClr val="000000"/>
                        </a:solidFill>
                        <a:latin typeface="Arial"/>
                        <a:cs typeface="Arial"/>
                      </a:rPr>
                      <a:t>. $59bn</a:t>
                    </a:r>
                  </a:p>
                  <a:p>
                    <a:pPr>
                      <a:defRPr sz="2000" b="1" i="0" u="none" strike="noStrike" baseline="0">
                        <a:solidFill>
                          <a:srgbClr val="000000"/>
                        </a:solidFill>
                        <a:latin typeface="Times New Roman"/>
                        <a:ea typeface="Times New Roman"/>
                        <a:cs typeface="Times New Roman"/>
                      </a:defRPr>
                    </a:pPr>
                    <a:r>
                      <a:rPr lang="en-US" sz="2000" b="1" i="0" u="none" strike="noStrike" baseline="0" dirty="0">
                        <a:solidFill>
                          <a:srgbClr val="000000"/>
                        </a:solidFill>
                        <a:latin typeface="Arial"/>
                        <a:cs typeface="Arial"/>
                      </a:rPr>
                      <a:t>(59%)</a:t>
                    </a:r>
                  </a:p>
                </c:rich>
              </c:tx>
              <c:spPr>
                <a:noFill/>
                <a:ln w="48910">
                  <a:noFill/>
                </a:ln>
              </c:spPr>
              <c:dLblPos val="bestFit"/>
            </c:dLbl>
            <c:dLbl>
              <c:idx val="1"/>
              <c:layout>
                <c:manualLayout>
                  <c:x val="-0.605043004850758"/>
                  <c:y val="-0.301794895567301"/>
                </c:manualLayout>
              </c:layout>
              <c:tx>
                <c:rich>
                  <a:bodyPr/>
                  <a:lstStyle/>
                  <a:p>
                    <a:pPr>
                      <a:defRPr sz="2000" b="1" i="0" u="none" strike="noStrike" baseline="0">
                        <a:solidFill>
                          <a:srgbClr val="000000"/>
                        </a:solidFill>
                        <a:latin typeface="Times New Roman"/>
                        <a:ea typeface="Times New Roman"/>
                        <a:cs typeface="Times New Roman"/>
                      </a:defRPr>
                    </a:pPr>
                    <a:r>
                      <a:rPr lang="en-US" sz="2000" b="1" i="0" u="none" strike="noStrike" baseline="0">
                        <a:solidFill>
                          <a:srgbClr val="000000"/>
                        </a:solidFill>
                        <a:latin typeface="Arial"/>
                        <a:cs typeface="Arial"/>
                      </a:rPr>
                      <a:t>HCBS $41.6bn</a:t>
                    </a:r>
                  </a:p>
                  <a:p>
                    <a:pPr>
                      <a:defRPr sz="2000" b="1" i="0" u="none" strike="noStrike" baseline="0">
                        <a:solidFill>
                          <a:srgbClr val="000000"/>
                        </a:solidFill>
                        <a:latin typeface="Times New Roman"/>
                        <a:ea typeface="Times New Roman"/>
                        <a:cs typeface="Times New Roman"/>
                      </a:defRPr>
                    </a:pPr>
                    <a:r>
                      <a:rPr lang="en-US" sz="2000" b="1" i="0" u="none" strike="noStrike" baseline="0">
                        <a:solidFill>
                          <a:srgbClr val="000000"/>
                        </a:solidFill>
                        <a:latin typeface="Arial"/>
                        <a:cs typeface="Arial"/>
                      </a:rPr>
                      <a:t>(41%)</a:t>
                    </a:r>
                  </a:p>
                </c:rich>
              </c:tx>
              <c:spPr>
                <a:noFill/>
                <a:ln w="48910">
                  <a:noFill/>
                </a:ln>
              </c:spPr>
              <c:dLblPos val="bestFit"/>
            </c:dLbl>
            <c:numFmt formatCode="0%" sourceLinked="0"/>
            <c:spPr>
              <a:noFill/>
              <a:ln w="48910">
                <a:noFill/>
              </a:ln>
            </c:spPr>
            <c:txPr>
              <a:bodyPr/>
              <a:lstStyle/>
              <a:p>
                <a:pPr>
                  <a:defRPr sz="2000"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Sheet1!$B$2:$C$2</c:f>
              <c:numCache>
                <c:formatCode>#,##0</c:formatCode>
                <c:ptCount val="2"/>
                <c:pt idx="0" formatCode="#,##0,">
                  <c:v>4.1598842E7</c:v>
                </c:pt>
                <c:pt idx="1">
                  <c:v>5.8992766E7</c:v>
                </c:pt>
              </c:numCache>
            </c:numRef>
          </c:val>
        </c:ser>
        <c:ser>
          <c:idx val="1"/>
          <c:order val="1"/>
          <c:tx>
            <c:strRef>
              <c:f>Sheet1!$A$3</c:f>
              <c:strCache>
                <c:ptCount val="1"/>
              </c:strCache>
            </c:strRef>
          </c:tx>
          <c:spPr>
            <a:solidFill>
              <a:srgbClr val="993366"/>
            </a:solidFill>
            <a:ln w="24455">
              <a:solidFill>
                <a:srgbClr val="000000"/>
              </a:solidFill>
              <a:prstDash val="solid"/>
            </a:ln>
          </c:spPr>
          <c:explosion val="5"/>
          <c:dPt>
            <c:idx val="0"/>
            <c:spPr>
              <a:solidFill>
                <a:srgbClr val="9999FF"/>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Sheet1!$B$3:$C$3</c:f>
              <c:numCache>
                <c:formatCode>General</c:formatCode>
                <c:ptCount val="2"/>
              </c:numCache>
            </c:numRef>
          </c:val>
        </c:ser>
        <c:ser>
          <c:idx val="2"/>
          <c:order val="2"/>
          <c:tx>
            <c:strRef>
              <c:f>Sheet1!$A$4</c:f>
              <c:strCache>
                <c:ptCount val="1"/>
              </c:strCache>
            </c:strRef>
          </c:tx>
          <c:spPr>
            <a:solidFill>
              <a:srgbClr val="FFFFCC"/>
            </a:solidFill>
            <a:ln w="24455">
              <a:solidFill>
                <a:srgbClr val="000000"/>
              </a:solidFill>
              <a:prstDash val="solid"/>
            </a:ln>
          </c:spPr>
          <c:explosion val="5"/>
          <c:dPt>
            <c:idx val="0"/>
            <c:spPr>
              <a:solidFill>
                <a:srgbClr val="9999FF"/>
              </a:solidFill>
              <a:ln w="24455">
                <a:solidFill>
                  <a:srgbClr val="000000"/>
                </a:solidFill>
                <a:prstDash val="solid"/>
              </a:ln>
            </c:spPr>
          </c:dPt>
          <c:dPt>
            <c:idx val="1"/>
            <c:spPr>
              <a:solidFill>
                <a:srgbClr val="993366"/>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Sheet1!$B$4:$C$4</c:f>
              <c:numCache>
                <c:formatCode>General</c:formatCode>
                <c:ptCount val="2"/>
              </c:numCache>
            </c:numRef>
          </c:val>
        </c:ser>
        <c:ser>
          <c:idx val="3"/>
          <c:order val="3"/>
          <c:tx>
            <c:strRef>
              <c:f>Sheet1!$A$5</c:f>
              <c:strCache>
                <c:ptCount val="1"/>
              </c:strCache>
            </c:strRef>
          </c:tx>
          <c:spPr>
            <a:solidFill>
              <a:srgbClr val="CCFFFF"/>
            </a:solidFill>
            <a:ln w="24455">
              <a:solidFill>
                <a:srgbClr val="000000"/>
              </a:solidFill>
              <a:prstDash val="solid"/>
            </a:ln>
          </c:spPr>
          <c:explosion val="5"/>
          <c:dPt>
            <c:idx val="0"/>
            <c:spPr>
              <a:solidFill>
                <a:srgbClr val="9999FF"/>
              </a:solidFill>
              <a:ln w="24455">
                <a:solidFill>
                  <a:srgbClr val="000000"/>
                </a:solidFill>
                <a:prstDash val="solid"/>
              </a:ln>
            </c:spPr>
          </c:dPt>
          <c:dPt>
            <c:idx val="1"/>
            <c:spPr>
              <a:solidFill>
                <a:srgbClr val="993366"/>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Sheet1!$B$5:$C$5</c:f>
              <c:numCache>
                <c:formatCode>General</c:formatCode>
                <c:ptCount val="2"/>
              </c:numCache>
            </c:numRef>
          </c:val>
        </c:ser>
        <c:ser>
          <c:idx val="4"/>
          <c:order val="4"/>
          <c:tx>
            <c:strRef>
              <c:f>Sheet1!$A$6</c:f>
              <c:strCache>
                <c:ptCount val="1"/>
              </c:strCache>
            </c:strRef>
          </c:tx>
          <c:spPr>
            <a:solidFill>
              <a:srgbClr val="660066"/>
            </a:solidFill>
            <a:ln w="24455">
              <a:solidFill>
                <a:srgbClr val="000000"/>
              </a:solidFill>
              <a:prstDash val="solid"/>
            </a:ln>
          </c:spPr>
          <c:explosion val="5"/>
          <c:dPt>
            <c:idx val="0"/>
            <c:spPr>
              <a:solidFill>
                <a:srgbClr val="9999FF"/>
              </a:solidFill>
              <a:ln w="24455">
                <a:solidFill>
                  <a:srgbClr val="000000"/>
                </a:solidFill>
                <a:prstDash val="solid"/>
              </a:ln>
            </c:spPr>
          </c:dPt>
          <c:dPt>
            <c:idx val="1"/>
            <c:spPr>
              <a:solidFill>
                <a:srgbClr val="993366"/>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Sheet1!$B$6:$C$6</c:f>
              <c:numCache>
                <c:formatCode>General</c:formatCode>
                <c:ptCount val="2"/>
              </c:numCache>
            </c:numRef>
          </c:val>
        </c:ser>
        <c:ser>
          <c:idx val="5"/>
          <c:order val="5"/>
          <c:tx>
            <c:strRef>
              <c:f>Sheet1!$A$7</c:f>
              <c:strCache>
                <c:ptCount val="1"/>
              </c:strCache>
            </c:strRef>
          </c:tx>
          <c:spPr>
            <a:solidFill>
              <a:srgbClr val="FF8080"/>
            </a:solidFill>
            <a:ln w="24455">
              <a:solidFill>
                <a:srgbClr val="000000"/>
              </a:solidFill>
              <a:prstDash val="solid"/>
            </a:ln>
          </c:spPr>
          <c:explosion val="5"/>
          <c:dPt>
            <c:idx val="0"/>
            <c:spPr>
              <a:solidFill>
                <a:srgbClr val="9999FF"/>
              </a:solidFill>
              <a:ln w="24455">
                <a:solidFill>
                  <a:srgbClr val="000000"/>
                </a:solidFill>
                <a:prstDash val="solid"/>
              </a:ln>
            </c:spPr>
          </c:dPt>
          <c:dPt>
            <c:idx val="1"/>
            <c:spPr>
              <a:solidFill>
                <a:srgbClr val="993366"/>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Sheet1!$B$7:$C$7</c:f>
              <c:numCache>
                <c:formatCode>General</c:formatCode>
                <c:ptCount val="2"/>
              </c:numCache>
            </c:numRef>
          </c:val>
        </c:ser>
        <c:ser>
          <c:idx val="6"/>
          <c:order val="6"/>
          <c:tx>
            <c:strRef>
              <c:f>Sheet1!$A$8</c:f>
              <c:strCache>
                <c:ptCount val="1"/>
              </c:strCache>
            </c:strRef>
          </c:tx>
          <c:spPr>
            <a:solidFill>
              <a:srgbClr val="0066CC"/>
            </a:solidFill>
            <a:ln w="24455">
              <a:solidFill>
                <a:srgbClr val="000000"/>
              </a:solidFill>
              <a:prstDash val="solid"/>
            </a:ln>
          </c:spPr>
          <c:explosion val="5"/>
          <c:dPt>
            <c:idx val="0"/>
            <c:spPr>
              <a:solidFill>
                <a:srgbClr val="9999FF"/>
              </a:solidFill>
              <a:ln w="24455">
                <a:solidFill>
                  <a:srgbClr val="000000"/>
                </a:solidFill>
                <a:prstDash val="solid"/>
              </a:ln>
            </c:spPr>
          </c:dPt>
          <c:dPt>
            <c:idx val="1"/>
            <c:spPr>
              <a:solidFill>
                <a:srgbClr val="993366"/>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Sheet1!$B$8:$C$8</c:f>
              <c:numCache>
                <c:formatCode>General</c:formatCode>
                <c:ptCount val="2"/>
              </c:numCache>
            </c:numRef>
          </c:val>
        </c:ser>
        <c:ser>
          <c:idx val="7"/>
          <c:order val="7"/>
          <c:tx>
            <c:strRef>
              <c:f>Sheet1!$A$9</c:f>
              <c:strCache>
                <c:ptCount val="1"/>
              </c:strCache>
            </c:strRef>
          </c:tx>
          <c:spPr>
            <a:solidFill>
              <a:srgbClr val="CCCCFF"/>
            </a:solidFill>
            <a:ln w="24455">
              <a:solidFill>
                <a:srgbClr val="000000"/>
              </a:solidFill>
              <a:prstDash val="solid"/>
            </a:ln>
          </c:spPr>
          <c:explosion val="5"/>
          <c:dPt>
            <c:idx val="0"/>
            <c:spPr>
              <a:solidFill>
                <a:srgbClr val="9999FF"/>
              </a:solidFill>
              <a:ln w="24455">
                <a:solidFill>
                  <a:srgbClr val="000000"/>
                </a:solidFill>
                <a:prstDash val="solid"/>
              </a:ln>
            </c:spPr>
          </c:dPt>
          <c:dPt>
            <c:idx val="1"/>
            <c:spPr>
              <a:solidFill>
                <a:srgbClr val="993366"/>
              </a:solidFill>
              <a:ln w="24455">
                <a:solidFill>
                  <a:srgbClr val="000000"/>
                </a:solidFill>
                <a:prstDash val="solid"/>
              </a:ln>
            </c:spPr>
          </c:dPt>
          <c:dLbls>
            <c:numFmt formatCode="0%" sourceLinked="0"/>
            <c:spPr>
              <a:noFill/>
              <a:ln w="48910">
                <a:noFill/>
              </a:ln>
            </c:spPr>
            <c:txPr>
              <a:bodyPr/>
              <a:lstStyle/>
              <a:p>
                <a:pPr>
                  <a:defRPr sz="5299"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Sheet1!$B$9:$C$9</c:f>
              <c:numCache>
                <c:formatCode>General</c:formatCode>
                <c:ptCount val="2"/>
              </c:numCache>
            </c:numRef>
          </c:val>
        </c:ser>
        <c:dLbls>
          <c:showCatName val="1"/>
          <c:showPercent val="1"/>
        </c:dLbls>
        <c:firstSliceAng val="220"/>
      </c:pieChart>
      <c:spPr>
        <a:noFill/>
        <a:ln w="39128">
          <a:noFill/>
        </a:ln>
      </c:spPr>
    </c:plotArea>
    <c:plotVisOnly val="1"/>
    <c:dispBlanksAs val="zero"/>
  </c:chart>
  <c:spPr>
    <a:noFill/>
    <a:ln>
      <a:noFill/>
    </a:ln>
  </c:spPr>
  <c:txPr>
    <a:bodyPr/>
    <a:lstStyle/>
    <a:p>
      <a:pPr>
        <a:defRPr sz="1540" b="1" i="0" u="none" strike="noStrike" baseline="0">
          <a:solidFill>
            <a:srgbClr val="000000"/>
          </a:solidFill>
          <a:latin typeface="Times New Roman"/>
          <a:ea typeface="Times New Roman"/>
          <a:cs typeface="Times New Roman"/>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2"/>
  <c:chart>
    <c:title>
      <c:layout/>
      <c:txPr>
        <a:bodyPr/>
        <a:lstStyle/>
        <a:p>
          <a:pPr>
            <a:defRPr sz="1324" b="1" i="0" u="none" strike="noStrike" baseline="0">
              <a:solidFill>
                <a:srgbClr val="000000"/>
              </a:solidFill>
              <a:latin typeface="Arial"/>
              <a:ea typeface="Arial"/>
              <a:cs typeface="Arial"/>
            </a:defRPr>
          </a:pPr>
          <a:endParaRPr lang="en-US"/>
        </a:p>
      </c:txPr>
    </c:title>
    <c:plotArea>
      <c:layout>
        <c:manualLayout>
          <c:layoutTarget val="inner"/>
          <c:xMode val="edge"/>
          <c:yMode val="edge"/>
          <c:x val="0.013129102844639"/>
          <c:y val="0.0590405904059041"/>
          <c:w val="0.956085888200146"/>
          <c:h val="0.864154552796286"/>
        </c:manualLayout>
      </c:layout>
      <c:pieChart>
        <c:varyColors val="1"/>
        <c:ser>
          <c:idx val="0"/>
          <c:order val="0"/>
          <c:tx>
            <c:strRef>
              <c:f>Sheet1!$A$2</c:f>
              <c:strCache>
                <c:ptCount val="1"/>
              </c:strCache>
            </c:strRef>
          </c:tx>
          <c:spPr>
            <a:solidFill>
              <a:srgbClr val="FFFF00"/>
            </a:solidFill>
            <a:ln w="11633">
              <a:solidFill>
                <a:srgbClr val="000000"/>
              </a:solidFill>
              <a:prstDash val="solid"/>
            </a:ln>
          </c:spPr>
          <c:explosion val="8"/>
          <c:dPt>
            <c:idx val="1"/>
            <c:explosion val="2"/>
            <c:spPr>
              <a:solidFill>
                <a:srgbClr val="CCCCFF"/>
              </a:solidFill>
              <a:ln w="11633">
                <a:solidFill>
                  <a:srgbClr val="000000"/>
                </a:solidFill>
                <a:prstDash val="solid"/>
              </a:ln>
            </c:spPr>
          </c:dPt>
          <c:dLbls>
            <c:dLbl>
              <c:idx val="0"/>
              <c:layout>
                <c:manualLayout>
                  <c:x val="0.610658121560869"/>
                  <c:y val="0.109919193553507"/>
                </c:manualLayout>
              </c:layout>
              <c:tx>
                <c:rich>
                  <a:bodyPr/>
                  <a:lstStyle/>
                  <a:p>
                    <a:pPr>
                      <a:defRPr sz="2200" b="1" i="0" u="none" strike="noStrike" baseline="0">
                        <a:solidFill>
                          <a:srgbClr val="000000"/>
                        </a:solidFill>
                        <a:latin typeface="Arial"/>
                        <a:ea typeface="Arial"/>
                        <a:cs typeface="Arial"/>
                      </a:defRPr>
                    </a:pPr>
                    <a:r>
                      <a:rPr lang="en-US" sz="2200" b="1" i="0" u="none" strike="noStrike" baseline="0" dirty="0">
                        <a:solidFill>
                          <a:srgbClr val="000000"/>
                        </a:solidFill>
                        <a:latin typeface="Times New Roman"/>
                        <a:cs typeface="Times New Roman"/>
                      </a:rPr>
                      <a:t> </a:t>
                    </a:r>
                    <a:r>
                      <a:rPr lang="en-US" sz="2200" b="1" i="0" u="none" strike="noStrike" baseline="0" dirty="0" err="1">
                        <a:solidFill>
                          <a:srgbClr val="000000"/>
                        </a:solidFill>
                        <a:latin typeface="Times New Roman"/>
                        <a:cs typeface="Times New Roman"/>
                      </a:rPr>
                      <a:t>Insti</a:t>
                    </a:r>
                    <a:r>
                      <a:rPr lang="en-US" sz="2200" b="1" i="0" u="none" strike="noStrike" baseline="0" dirty="0">
                        <a:solidFill>
                          <a:srgbClr val="000000"/>
                        </a:solidFill>
                        <a:latin typeface="Times New Roman"/>
                        <a:cs typeface="Times New Roman"/>
                      </a:rPr>
                      <a:t>.</a:t>
                    </a:r>
                  </a:p>
                  <a:p>
                    <a:pPr>
                      <a:defRPr sz="2200" b="1" i="0" u="none" strike="noStrike" baseline="0">
                        <a:solidFill>
                          <a:srgbClr val="000000"/>
                        </a:solidFill>
                        <a:latin typeface="Arial"/>
                        <a:ea typeface="Arial"/>
                        <a:cs typeface="Arial"/>
                      </a:defRPr>
                    </a:pPr>
                    <a:r>
                      <a:rPr lang="en-US" sz="2200" b="1" i="0" u="none" strike="noStrike" baseline="0" dirty="0">
                        <a:solidFill>
                          <a:srgbClr val="000000"/>
                        </a:solidFill>
                        <a:latin typeface="Times New Roman"/>
                        <a:cs typeface="Times New Roman"/>
                      </a:rPr>
                      <a:t>1.7m (38%)</a:t>
                    </a:r>
                  </a:p>
                </c:rich>
              </c:tx>
              <c:spPr>
                <a:noFill/>
                <a:ln w="23265">
                  <a:noFill/>
                </a:ln>
              </c:spPr>
              <c:dLblPos val="bestFit"/>
            </c:dLbl>
            <c:dLbl>
              <c:idx val="1"/>
              <c:layout>
                <c:manualLayout>
                  <c:x val="-0.636566330433545"/>
                  <c:y val="-0.0838124830975748"/>
                </c:manualLayout>
              </c:layout>
              <c:tx>
                <c:rich>
                  <a:bodyPr/>
                  <a:lstStyle/>
                  <a:p>
                    <a:pPr>
                      <a:defRPr sz="2200" b="1" i="0" u="none" strike="noStrike" baseline="0">
                        <a:solidFill>
                          <a:srgbClr val="000000"/>
                        </a:solidFill>
                        <a:latin typeface="Arial"/>
                        <a:ea typeface="Arial"/>
                        <a:cs typeface="Arial"/>
                      </a:defRPr>
                    </a:pPr>
                    <a:r>
                      <a:rPr lang="en-US" sz="2200" b="1" i="0" u="none" strike="noStrike" baseline="0" dirty="0">
                        <a:solidFill>
                          <a:srgbClr val="000000"/>
                        </a:solidFill>
                        <a:latin typeface="Times New Roman"/>
                        <a:cs typeface="Times New Roman"/>
                      </a:rPr>
                      <a:t>HCBS</a:t>
                    </a:r>
                  </a:p>
                  <a:p>
                    <a:pPr>
                      <a:defRPr sz="2200" b="1" i="0" u="none" strike="noStrike" baseline="0">
                        <a:solidFill>
                          <a:srgbClr val="000000"/>
                        </a:solidFill>
                        <a:latin typeface="Arial"/>
                        <a:ea typeface="Arial"/>
                        <a:cs typeface="Arial"/>
                      </a:defRPr>
                    </a:pPr>
                    <a:r>
                      <a:rPr lang="en-US" sz="2200" b="1" i="0" u="none" strike="noStrike" baseline="0" dirty="0">
                        <a:solidFill>
                          <a:srgbClr val="000000"/>
                        </a:solidFill>
                        <a:latin typeface="Times New Roman"/>
                        <a:cs typeface="Times New Roman"/>
                      </a:rPr>
                      <a:t>2.8m (62%)</a:t>
                    </a:r>
                  </a:p>
                </c:rich>
              </c:tx>
              <c:spPr>
                <a:noFill/>
                <a:ln w="23265">
                  <a:noFill/>
                </a:ln>
              </c:spPr>
              <c:dLblPos val="bestFit"/>
            </c:dLbl>
            <c:numFmt formatCode="0%" sourceLinked="0"/>
            <c:spPr>
              <a:noFill/>
              <a:ln w="23265">
                <a:noFill/>
              </a:ln>
            </c:spPr>
            <c:txPr>
              <a:bodyPr/>
              <a:lstStyle/>
              <a:p>
                <a:pPr>
                  <a:defRPr sz="2200" b="1" i="0" u="none" strike="noStrike" baseline="0">
                    <a:solidFill>
                      <a:srgbClr val="000000"/>
                    </a:solidFill>
                    <a:latin typeface="Times New Roman"/>
                    <a:ea typeface="Times New Roman"/>
                    <a:cs typeface="Times New Roman"/>
                  </a:defRPr>
                </a:pPr>
                <a:endParaRPr lang="en-US"/>
              </a:p>
            </c:txPr>
            <c:showCatName val="1"/>
            <c:showPercent val="1"/>
          </c:dLbls>
          <c:cat>
            <c:strRef>
              <c:f>Sheet1!$B$1:$C$1</c:f>
              <c:strCache>
                <c:ptCount val="2"/>
                <c:pt idx="0">
                  <c:v>Medicaid HCBS</c:v>
                </c:pt>
                <c:pt idx="1">
                  <c:v>Institutional Services</c:v>
                </c:pt>
              </c:strCache>
            </c:strRef>
          </c:cat>
          <c:val>
            <c:numRef>
              <c:f>Sheet1!$B$2:$C$2</c:f>
              <c:numCache>
                <c:formatCode>General</c:formatCode>
                <c:ptCount val="2"/>
                <c:pt idx="0" formatCode="#,##0">
                  <c:v>2.815319E6</c:v>
                </c:pt>
                <c:pt idx="1">
                  <c:v>1.748523E6</c:v>
                </c:pt>
              </c:numCache>
            </c:numRef>
          </c:val>
        </c:ser>
        <c:ser>
          <c:idx val="1"/>
          <c:order val="1"/>
          <c:tx>
            <c:strRef>
              <c:f>Sheet1!$A$3</c:f>
              <c:strCache>
                <c:ptCount val="1"/>
              </c:strCache>
            </c:strRef>
          </c:tx>
          <c:spPr>
            <a:solidFill>
              <a:srgbClr val="993366"/>
            </a:solidFill>
            <a:ln w="11633">
              <a:solidFill>
                <a:srgbClr val="000000"/>
              </a:solidFill>
              <a:prstDash val="solid"/>
            </a:ln>
          </c:spPr>
          <c:explosion val="8"/>
          <c:dPt>
            <c:idx val="0"/>
            <c:spPr>
              <a:solidFill>
                <a:srgbClr val="9999FF"/>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Sheet1!$B$3:$C$3</c:f>
              <c:numCache>
                <c:formatCode>General</c:formatCode>
                <c:ptCount val="2"/>
              </c:numCache>
            </c:numRef>
          </c:val>
        </c:ser>
        <c:ser>
          <c:idx val="2"/>
          <c:order val="2"/>
          <c:tx>
            <c:strRef>
              <c:f>Sheet1!$A$4</c:f>
              <c:strCache>
                <c:ptCount val="1"/>
              </c:strCache>
            </c:strRef>
          </c:tx>
          <c:spPr>
            <a:solidFill>
              <a:srgbClr val="FFFFCC"/>
            </a:solidFill>
            <a:ln w="11633">
              <a:solidFill>
                <a:srgbClr val="000000"/>
              </a:solidFill>
              <a:prstDash val="solid"/>
            </a:ln>
          </c:spPr>
          <c:explosion val="8"/>
          <c:dPt>
            <c:idx val="0"/>
            <c:spPr>
              <a:solidFill>
                <a:srgbClr val="9999FF"/>
              </a:solidFill>
              <a:ln w="11633">
                <a:solidFill>
                  <a:srgbClr val="000000"/>
                </a:solidFill>
                <a:prstDash val="solid"/>
              </a:ln>
            </c:spPr>
          </c:dPt>
          <c:dPt>
            <c:idx val="1"/>
            <c:spPr>
              <a:solidFill>
                <a:srgbClr val="993366"/>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Sheet1!$B$4:$C$4</c:f>
              <c:numCache>
                <c:formatCode>General</c:formatCode>
                <c:ptCount val="2"/>
              </c:numCache>
            </c:numRef>
          </c:val>
        </c:ser>
        <c:ser>
          <c:idx val="3"/>
          <c:order val="3"/>
          <c:tx>
            <c:strRef>
              <c:f>Sheet1!$A$5</c:f>
              <c:strCache>
                <c:ptCount val="1"/>
              </c:strCache>
            </c:strRef>
          </c:tx>
          <c:spPr>
            <a:solidFill>
              <a:srgbClr val="CCFFFF"/>
            </a:solidFill>
            <a:ln w="11633">
              <a:solidFill>
                <a:srgbClr val="000000"/>
              </a:solidFill>
              <a:prstDash val="solid"/>
            </a:ln>
          </c:spPr>
          <c:explosion val="8"/>
          <c:dPt>
            <c:idx val="0"/>
            <c:spPr>
              <a:solidFill>
                <a:srgbClr val="9999FF"/>
              </a:solidFill>
              <a:ln w="11633">
                <a:solidFill>
                  <a:srgbClr val="000000"/>
                </a:solidFill>
                <a:prstDash val="solid"/>
              </a:ln>
            </c:spPr>
          </c:dPt>
          <c:dPt>
            <c:idx val="1"/>
            <c:spPr>
              <a:solidFill>
                <a:srgbClr val="993366"/>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Sheet1!$B$5:$C$5</c:f>
              <c:numCache>
                <c:formatCode>General</c:formatCode>
                <c:ptCount val="2"/>
              </c:numCache>
            </c:numRef>
          </c:val>
        </c:ser>
        <c:ser>
          <c:idx val="4"/>
          <c:order val="4"/>
          <c:tx>
            <c:strRef>
              <c:f>Sheet1!$A$6</c:f>
              <c:strCache>
                <c:ptCount val="1"/>
              </c:strCache>
            </c:strRef>
          </c:tx>
          <c:spPr>
            <a:solidFill>
              <a:srgbClr val="660066"/>
            </a:solidFill>
            <a:ln w="11633">
              <a:solidFill>
                <a:srgbClr val="000000"/>
              </a:solidFill>
              <a:prstDash val="solid"/>
            </a:ln>
          </c:spPr>
          <c:explosion val="8"/>
          <c:dPt>
            <c:idx val="0"/>
            <c:spPr>
              <a:solidFill>
                <a:srgbClr val="9999FF"/>
              </a:solidFill>
              <a:ln w="11633">
                <a:solidFill>
                  <a:srgbClr val="000000"/>
                </a:solidFill>
                <a:prstDash val="solid"/>
              </a:ln>
            </c:spPr>
          </c:dPt>
          <c:dPt>
            <c:idx val="1"/>
            <c:spPr>
              <a:solidFill>
                <a:srgbClr val="993366"/>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Sheet1!$B$6:$C$6</c:f>
              <c:numCache>
                <c:formatCode>General</c:formatCode>
                <c:ptCount val="2"/>
              </c:numCache>
            </c:numRef>
          </c:val>
        </c:ser>
        <c:ser>
          <c:idx val="5"/>
          <c:order val="5"/>
          <c:tx>
            <c:strRef>
              <c:f>Sheet1!$A$7</c:f>
              <c:strCache>
                <c:ptCount val="1"/>
              </c:strCache>
            </c:strRef>
          </c:tx>
          <c:spPr>
            <a:solidFill>
              <a:srgbClr val="FF8080"/>
            </a:solidFill>
            <a:ln w="11633">
              <a:solidFill>
                <a:srgbClr val="000000"/>
              </a:solidFill>
              <a:prstDash val="solid"/>
            </a:ln>
          </c:spPr>
          <c:explosion val="8"/>
          <c:dPt>
            <c:idx val="0"/>
            <c:spPr>
              <a:solidFill>
                <a:srgbClr val="9999FF"/>
              </a:solidFill>
              <a:ln w="11633">
                <a:solidFill>
                  <a:srgbClr val="000000"/>
                </a:solidFill>
                <a:prstDash val="solid"/>
              </a:ln>
            </c:spPr>
          </c:dPt>
          <c:dPt>
            <c:idx val="1"/>
            <c:spPr>
              <a:solidFill>
                <a:srgbClr val="993366"/>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Sheet1!$B$7:$C$7</c:f>
              <c:numCache>
                <c:formatCode>General</c:formatCode>
                <c:ptCount val="2"/>
              </c:numCache>
            </c:numRef>
          </c:val>
        </c:ser>
        <c:ser>
          <c:idx val="6"/>
          <c:order val="6"/>
          <c:tx>
            <c:strRef>
              <c:f>Sheet1!$A$8</c:f>
              <c:strCache>
                <c:ptCount val="1"/>
              </c:strCache>
            </c:strRef>
          </c:tx>
          <c:spPr>
            <a:solidFill>
              <a:srgbClr val="0066CC"/>
            </a:solidFill>
            <a:ln w="11633">
              <a:solidFill>
                <a:srgbClr val="000000"/>
              </a:solidFill>
              <a:prstDash val="solid"/>
            </a:ln>
          </c:spPr>
          <c:explosion val="8"/>
          <c:dPt>
            <c:idx val="0"/>
            <c:spPr>
              <a:solidFill>
                <a:srgbClr val="9999FF"/>
              </a:solidFill>
              <a:ln w="11633">
                <a:solidFill>
                  <a:srgbClr val="000000"/>
                </a:solidFill>
                <a:prstDash val="solid"/>
              </a:ln>
            </c:spPr>
          </c:dPt>
          <c:dPt>
            <c:idx val="1"/>
            <c:spPr>
              <a:solidFill>
                <a:srgbClr val="993366"/>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Sheet1!$B$8:$C$8</c:f>
              <c:numCache>
                <c:formatCode>General</c:formatCode>
                <c:ptCount val="2"/>
              </c:numCache>
            </c:numRef>
          </c:val>
        </c:ser>
        <c:ser>
          <c:idx val="7"/>
          <c:order val="7"/>
          <c:tx>
            <c:strRef>
              <c:f>Sheet1!$A$9</c:f>
              <c:strCache>
                <c:ptCount val="1"/>
              </c:strCache>
            </c:strRef>
          </c:tx>
          <c:spPr>
            <a:solidFill>
              <a:srgbClr val="CCCCFF"/>
            </a:solidFill>
            <a:ln w="11633">
              <a:solidFill>
                <a:srgbClr val="000000"/>
              </a:solidFill>
              <a:prstDash val="solid"/>
            </a:ln>
          </c:spPr>
          <c:explosion val="8"/>
          <c:dPt>
            <c:idx val="0"/>
            <c:spPr>
              <a:solidFill>
                <a:srgbClr val="9999FF"/>
              </a:solidFill>
              <a:ln w="11633">
                <a:solidFill>
                  <a:srgbClr val="000000"/>
                </a:solidFill>
                <a:prstDash val="solid"/>
              </a:ln>
            </c:spPr>
          </c:dPt>
          <c:dPt>
            <c:idx val="1"/>
            <c:spPr>
              <a:solidFill>
                <a:srgbClr val="993366"/>
              </a:solidFill>
              <a:ln w="11633">
                <a:solidFill>
                  <a:srgbClr val="000000"/>
                </a:solidFill>
                <a:prstDash val="solid"/>
              </a:ln>
            </c:spPr>
          </c:dPt>
          <c:dLbls>
            <c:numFmt formatCode="0%" sourceLinked="0"/>
            <c:spPr>
              <a:noFill/>
              <a:ln w="23265">
                <a:noFill/>
              </a:ln>
            </c:spPr>
            <c:txPr>
              <a:bodyPr/>
              <a:lstStyle/>
              <a:p>
                <a:pPr>
                  <a:defRPr sz="2178" b="1" i="0" u="none" strike="noStrike" baseline="0">
                    <a:solidFill>
                      <a:srgbClr val="000000"/>
                    </a:solidFill>
                    <a:latin typeface="Arial"/>
                    <a:ea typeface="Arial"/>
                    <a:cs typeface="Arial"/>
                  </a:defRPr>
                </a:pPr>
                <a:endParaRPr lang="en-US"/>
              </a:p>
            </c:txPr>
            <c:showCatName val="1"/>
            <c:showPercent val="1"/>
          </c:dLbls>
          <c:cat>
            <c:strRef>
              <c:f>Sheet1!$B$1:$C$1</c:f>
              <c:strCache>
                <c:ptCount val="2"/>
                <c:pt idx="0">
                  <c:v>Medicaid HCBS</c:v>
                </c:pt>
                <c:pt idx="1">
                  <c:v>Institutional Services</c:v>
                </c:pt>
              </c:strCache>
            </c:strRef>
          </c:cat>
          <c:val>
            <c:numRef>
              <c:f>Sheet1!$B$9:$C$9</c:f>
              <c:numCache>
                <c:formatCode>General</c:formatCode>
                <c:ptCount val="2"/>
              </c:numCache>
            </c:numRef>
          </c:val>
        </c:ser>
        <c:dLbls>
          <c:showCatName val="1"/>
          <c:showPercent val="1"/>
        </c:dLbls>
        <c:firstSliceAng val="170"/>
      </c:pieChart>
      <c:spPr>
        <a:noFill/>
        <a:ln w="33124">
          <a:noFill/>
        </a:ln>
      </c:spPr>
    </c:plotArea>
    <c:plotVisOnly val="1"/>
    <c:dispBlanksAs val="zero"/>
  </c:chart>
  <c:spPr>
    <a:noFill/>
    <a:ln>
      <a:noFill/>
    </a:ln>
  </c:spPr>
  <c:txPr>
    <a:bodyPr/>
    <a:lstStyle/>
    <a:p>
      <a:pPr>
        <a:defRPr sz="1102" b="1" i="0" u="none" strike="noStrike" baseline="0">
          <a:solidFill>
            <a:srgbClr val="000000"/>
          </a:solidFill>
          <a:latin typeface="Arial"/>
          <a:ea typeface="Arial"/>
          <a:cs typeface="Arial"/>
        </a:defRPr>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2"/>
  <c:chart>
    <c:autoTitleDeleted val="1"/>
    <c:plotArea>
      <c:layout>
        <c:manualLayout>
          <c:layoutTarget val="inner"/>
          <c:xMode val="edge"/>
          <c:yMode val="edge"/>
          <c:x val="0.139504979157017"/>
          <c:y val="0.122626262626263"/>
          <c:w val="0.824041994750656"/>
          <c:h val="0.734917945862828"/>
        </c:manualLayout>
      </c:layout>
      <c:lineChart>
        <c:grouping val="standard"/>
        <c:ser>
          <c:idx val="1"/>
          <c:order val="0"/>
          <c:tx>
            <c:v>IDD</c:v>
          </c:tx>
          <c:cat>
            <c:numRef>
              <c:f>Sheet1!$B$24:$P$24</c:f>
              <c:numCache>
                <c:formatCode>General</c:formatCode>
                <c:ptCount val="15"/>
                <c:pt idx="0">
                  <c:v>1995.0</c:v>
                </c:pt>
                <c:pt idx="1">
                  <c:v>1996.0</c:v>
                </c:pt>
                <c:pt idx="2">
                  <c:v>1997.0</c:v>
                </c:pt>
                <c:pt idx="3">
                  <c:v>1998.0</c:v>
                </c:pt>
                <c:pt idx="4">
                  <c:v>1999.0</c:v>
                </c:pt>
                <c:pt idx="5">
                  <c:v>2000.0</c:v>
                </c:pt>
                <c:pt idx="6">
                  <c:v>2001.0</c:v>
                </c:pt>
                <c:pt idx="7">
                  <c:v>2002.0</c:v>
                </c:pt>
                <c:pt idx="8">
                  <c:v>2003.0</c:v>
                </c:pt>
                <c:pt idx="9">
                  <c:v>2004.0</c:v>
                </c:pt>
                <c:pt idx="10">
                  <c:v>2005.0</c:v>
                </c:pt>
                <c:pt idx="11">
                  <c:v>2006.0</c:v>
                </c:pt>
                <c:pt idx="12">
                  <c:v>2007.0</c:v>
                </c:pt>
                <c:pt idx="13">
                  <c:v>2008.0</c:v>
                </c:pt>
                <c:pt idx="14">
                  <c:v>2009.0</c:v>
                </c:pt>
              </c:numCache>
            </c:numRef>
          </c:cat>
          <c:val>
            <c:numRef>
              <c:f>Sheet1!$B$29:$P$29</c:f>
              <c:numCache>
                <c:formatCode>General</c:formatCode>
                <c:ptCount val="15"/>
                <c:pt idx="0">
                  <c:v>30.06642452482415</c:v>
                </c:pt>
                <c:pt idx="1">
                  <c:v>32.99205165645021</c:v>
                </c:pt>
                <c:pt idx="2">
                  <c:v>38.81642581530217</c:v>
                </c:pt>
                <c:pt idx="3">
                  <c:v>42.64210083000778</c:v>
                </c:pt>
                <c:pt idx="4">
                  <c:v>46.73172409079385</c:v>
                </c:pt>
                <c:pt idx="5">
                  <c:v>49.05679459771497</c:v>
                </c:pt>
                <c:pt idx="6">
                  <c:v>51.40031005959542</c:v>
                </c:pt>
                <c:pt idx="7">
                  <c:v>53.02221609709084</c:v>
                </c:pt>
                <c:pt idx="8">
                  <c:v>55.12125282702886</c:v>
                </c:pt>
                <c:pt idx="9">
                  <c:v>57.32460564763455</c:v>
                </c:pt>
                <c:pt idx="10">
                  <c:v>58.1225352859297</c:v>
                </c:pt>
                <c:pt idx="11">
                  <c:v>60.11258732329522</c:v>
                </c:pt>
                <c:pt idx="12">
                  <c:v>63.06052035551195</c:v>
                </c:pt>
                <c:pt idx="13">
                  <c:v>64.03349372653851</c:v>
                </c:pt>
                <c:pt idx="14">
                  <c:v>65.7185435044491</c:v>
                </c:pt>
              </c:numCache>
            </c:numRef>
          </c:val>
        </c:ser>
        <c:ser>
          <c:idx val="2"/>
          <c:order val="1"/>
          <c:tx>
            <c:v>Aged/disabled</c:v>
          </c:tx>
          <c:cat>
            <c:numRef>
              <c:f>Sheet1!$B$24:$P$24</c:f>
              <c:numCache>
                <c:formatCode>General</c:formatCode>
                <c:ptCount val="15"/>
                <c:pt idx="0">
                  <c:v>1995.0</c:v>
                </c:pt>
                <c:pt idx="1">
                  <c:v>1996.0</c:v>
                </c:pt>
                <c:pt idx="2">
                  <c:v>1997.0</c:v>
                </c:pt>
                <c:pt idx="3">
                  <c:v>1998.0</c:v>
                </c:pt>
                <c:pt idx="4">
                  <c:v>1999.0</c:v>
                </c:pt>
                <c:pt idx="5">
                  <c:v>2000.0</c:v>
                </c:pt>
                <c:pt idx="6">
                  <c:v>2001.0</c:v>
                </c:pt>
                <c:pt idx="7">
                  <c:v>2002.0</c:v>
                </c:pt>
                <c:pt idx="8">
                  <c:v>2003.0</c:v>
                </c:pt>
                <c:pt idx="9">
                  <c:v>2004.0</c:v>
                </c:pt>
                <c:pt idx="10">
                  <c:v>2005.0</c:v>
                </c:pt>
                <c:pt idx="11">
                  <c:v>2006.0</c:v>
                </c:pt>
                <c:pt idx="12">
                  <c:v>2007.0</c:v>
                </c:pt>
                <c:pt idx="13">
                  <c:v>2008.0</c:v>
                </c:pt>
                <c:pt idx="14">
                  <c:v>2009.0</c:v>
                </c:pt>
              </c:numCache>
            </c:numRef>
          </c:cat>
          <c:val>
            <c:numRef>
              <c:f>Sheet1!$B$34:$P$34</c:f>
              <c:numCache>
                <c:formatCode>General</c:formatCode>
                <c:ptCount val="15"/>
                <c:pt idx="0">
                  <c:v>16.87849217072596</c:v>
                </c:pt>
                <c:pt idx="1">
                  <c:v>17.54848297273527</c:v>
                </c:pt>
                <c:pt idx="2">
                  <c:v>18.42487205008274</c:v>
                </c:pt>
                <c:pt idx="3">
                  <c:v>18.87750068213558</c:v>
                </c:pt>
                <c:pt idx="4">
                  <c:v>19.18794133705741</c:v>
                </c:pt>
                <c:pt idx="5">
                  <c:v>18.92270005169928</c:v>
                </c:pt>
                <c:pt idx="6">
                  <c:v>21.85932915409585</c:v>
                </c:pt>
                <c:pt idx="7">
                  <c:v>21.40209531373072</c:v>
                </c:pt>
                <c:pt idx="8">
                  <c:v>24.61526258371027</c:v>
                </c:pt>
                <c:pt idx="9">
                  <c:v>26.73310413114539</c:v>
                </c:pt>
                <c:pt idx="10">
                  <c:v>28.2471712267191</c:v>
                </c:pt>
                <c:pt idx="11">
                  <c:v>29.75596068356124</c:v>
                </c:pt>
                <c:pt idx="12">
                  <c:v>32.26463688277003</c:v>
                </c:pt>
                <c:pt idx="13">
                  <c:v>33.55683883911895</c:v>
                </c:pt>
                <c:pt idx="14">
                  <c:v>35.27774075785562</c:v>
                </c:pt>
              </c:numCache>
            </c:numRef>
          </c:val>
        </c:ser>
        <c:marker val="1"/>
        <c:axId val="440520840"/>
        <c:axId val="440523896"/>
      </c:lineChart>
      <c:catAx>
        <c:axId val="440520840"/>
        <c:scaling>
          <c:orientation val="minMax"/>
        </c:scaling>
        <c:axPos val="b"/>
        <c:numFmt formatCode="General" sourceLinked="1"/>
        <c:tickLblPos val="nextTo"/>
        <c:crossAx val="440523896"/>
        <c:crosses val="autoZero"/>
        <c:auto val="1"/>
        <c:lblAlgn val="ctr"/>
        <c:lblOffset val="100"/>
        <c:tickLblSkip val="2"/>
        <c:tickMarkSkip val="1"/>
      </c:catAx>
      <c:valAx>
        <c:axId val="440523896"/>
        <c:scaling>
          <c:orientation val="minMax"/>
          <c:max val="100.0"/>
        </c:scaling>
        <c:axPos val="l"/>
        <c:majorGridlines/>
        <c:title>
          <c:tx>
            <c:rich>
              <a:bodyPr/>
              <a:lstStyle/>
              <a:p>
                <a:pPr>
                  <a:defRPr/>
                </a:pPr>
                <a:r>
                  <a:rPr lang="en-US"/>
                  <a:t>Percent</a:t>
                </a:r>
              </a:p>
            </c:rich>
          </c:tx>
          <c:layout/>
        </c:title>
        <c:numFmt formatCode="0" sourceLinked="0"/>
        <c:tickLblPos val="nextTo"/>
        <c:crossAx val="440520840"/>
        <c:crosses val="autoZero"/>
        <c:crossBetween val="between"/>
      </c:valAx>
    </c:plotArea>
    <c:legend>
      <c:legendPos val="r"/>
      <c:layout>
        <c:manualLayout>
          <c:xMode val="edge"/>
          <c:yMode val="edge"/>
          <c:x val="0.175210745715609"/>
          <c:y val="0.203964315066677"/>
          <c:w val="0.275374448386259"/>
          <c:h val="0.186410856251664"/>
        </c:manualLayout>
      </c:layout>
    </c:legend>
    <c:plotVisOnly val="1"/>
  </c:chart>
  <c:spPr>
    <a:ln>
      <a:noFill/>
    </a:ln>
  </c:spPr>
  <c:txPr>
    <a:bodyPr/>
    <a:lstStyle/>
    <a:p>
      <a:pPr>
        <a:defRPr sz="12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2"/>
  <c:chart>
    <c:autoTitleDeleted val="1"/>
    <c:plotArea>
      <c:layout>
        <c:manualLayout>
          <c:layoutTarget val="inner"/>
          <c:xMode val="edge"/>
          <c:yMode val="edge"/>
          <c:x val="0.139504979157017"/>
          <c:y val="0.122626262626263"/>
          <c:w val="0.824041994750656"/>
          <c:h val="0.734917945862828"/>
        </c:manualLayout>
      </c:layout>
      <c:lineChart>
        <c:grouping val="standard"/>
        <c:ser>
          <c:idx val="1"/>
          <c:order val="0"/>
          <c:tx>
            <c:v>IDD</c:v>
          </c:tx>
          <c:cat>
            <c:numRef>
              <c:f>Sheet1!$B$24:$P$24</c:f>
              <c:numCache>
                <c:formatCode>General</c:formatCode>
                <c:ptCount val="15"/>
                <c:pt idx="0">
                  <c:v>1995.0</c:v>
                </c:pt>
                <c:pt idx="1">
                  <c:v>1996.0</c:v>
                </c:pt>
                <c:pt idx="2">
                  <c:v>1997.0</c:v>
                </c:pt>
                <c:pt idx="3">
                  <c:v>1998.0</c:v>
                </c:pt>
                <c:pt idx="4">
                  <c:v>1999.0</c:v>
                </c:pt>
                <c:pt idx="5">
                  <c:v>2000.0</c:v>
                </c:pt>
                <c:pt idx="6">
                  <c:v>2001.0</c:v>
                </c:pt>
                <c:pt idx="7">
                  <c:v>2002.0</c:v>
                </c:pt>
                <c:pt idx="8">
                  <c:v>2003.0</c:v>
                </c:pt>
                <c:pt idx="9">
                  <c:v>2004.0</c:v>
                </c:pt>
                <c:pt idx="10">
                  <c:v>2005.0</c:v>
                </c:pt>
                <c:pt idx="11">
                  <c:v>2006.0</c:v>
                </c:pt>
                <c:pt idx="12">
                  <c:v>2007.0</c:v>
                </c:pt>
                <c:pt idx="13">
                  <c:v>2008.0</c:v>
                </c:pt>
                <c:pt idx="14">
                  <c:v>2009.0</c:v>
                </c:pt>
              </c:numCache>
            </c:numRef>
          </c:cat>
          <c:val>
            <c:numRef>
              <c:f>Sheet1!$B$29:$P$29</c:f>
              <c:numCache>
                <c:formatCode>General</c:formatCode>
                <c:ptCount val="15"/>
                <c:pt idx="0">
                  <c:v>30.06642452482415</c:v>
                </c:pt>
                <c:pt idx="1">
                  <c:v>32.99205165645021</c:v>
                </c:pt>
                <c:pt idx="2">
                  <c:v>38.81642581530217</c:v>
                </c:pt>
                <c:pt idx="3">
                  <c:v>42.64210083000778</c:v>
                </c:pt>
                <c:pt idx="4">
                  <c:v>46.73172409079385</c:v>
                </c:pt>
                <c:pt idx="5">
                  <c:v>49.05679459771497</c:v>
                </c:pt>
                <c:pt idx="6">
                  <c:v>51.40031005959542</c:v>
                </c:pt>
                <c:pt idx="7">
                  <c:v>53.02221609709084</c:v>
                </c:pt>
                <c:pt idx="8">
                  <c:v>55.12125282702886</c:v>
                </c:pt>
                <c:pt idx="9">
                  <c:v>57.32460564763455</c:v>
                </c:pt>
                <c:pt idx="10">
                  <c:v>58.1225352859297</c:v>
                </c:pt>
                <c:pt idx="11">
                  <c:v>60.11258732329522</c:v>
                </c:pt>
                <c:pt idx="12">
                  <c:v>63.06052035551195</c:v>
                </c:pt>
                <c:pt idx="13">
                  <c:v>64.03349372653851</c:v>
                </c:pt>
                <c:pt idx="14">
                  <c:v>65.7185435044491</c:v>
                </c:pt>
              </c:numCache>
            </c:numRef>
          </c:val>
        </c:ser>
        <c:ser>
          <c:idx val="2"/>
          <c:order val="1"/>
          <c:tx>
            <c:v>Aged/disabled</c:v>
          </c:tx>
          <c:cat>
            <c:numRef>
              <c:f>Sheet1!$B$24:$P$24</c:f>
              <c:numCache>
                <c:formatCode>General</c:formatCode>
                <c:ptCount val="15"/>
                <c:pt idx="0">
                  <c:v>1995.0</c:v>
                </c:pt>
                <c:pt idx="1">
                  <c:v>1996.0</c:v>
                </c:pt>
                <c:pt idx="2">
                  <c:v>1997.0</c:v>
                </c:pt>
                <c:pt idx="3">
                  <c:v>1998.0</c:v>
                </c:pt>
                <c:pt idx="4">
                  <c:v>1999.0</c:v>
                </c:pt>
                <c:pt idx="5">
                  <c:v>2000.0</c:v>
                </c:pt>
                <c:pt idx="6">
                  <c:v>2001.0</c:v>
                </c:pt>
                <c:pt idx="7">
                  <c:v>2002.0</c:v>
                </c:pt>
                <c:pt idx="8">
                  <c:v>2003.0</c:v>
                </c:pt>
                <c:pt idx="9">
                  <c:v>2004.0</c:v>
                </c:pt>
                <c:pt idx="10">
                  <c:v>2005.0</c:v>
                </c:pt>
                <c:pt idx="11">
                  <c:v>2006.0</c:v>
                </c:pt>
                <c:pt idx="12">
                  <c:v>2007.0</c:v>
                </c:pt>
                <c:pt idx="13">
                  <c:v>2008.0</c:v>
                </c:pt>
                <c:pt idx="14">
                  <c:v>2009.0</c:v>
                </c:pt>
              </c:numCache>
            </c:numRef>
          </c:cat>
          <c:val>
            <c:numRef>
              <c:f>Sheet1!$B$34:$P$34</c:f>
              <c:numCache>
                <c:formatCode>General</c:formatCode>
                <c:ptCount val="15"/>
                <c:pt idx="0">
                  <c:v>16.87849217072596</c:v>
                </c:pt>
                <c:pt idx="1">
                  <c:v>17.54848297273527</c:v>
                </c:pt>
                <c:pt idx="2">
                  <c:v>18.42487205008274</c:v>
                </c:pt>
                <c:pt idx="3">
                  <c:v>18.87750068213558</c:v>
                </c:pt>
                <c:pt idx="4">
                  <c:v>19.18794133705741</c:v>
                </c:pt>
                <c:pt idx="5">
                  <c:v>18.92270005169928</c:v>
                </c:pt>
                <c:pt idx="6">
                  <c:v>21.85932915409585</c:v>
                </c:pt>
                <c:pt idx="7">
                  <c:v>21.40209531373072</c:v>
                </c:pt>
                <c:pt idx="8">
                  <c:v>24.61526258371027</c:v>
                </c:pt>
                <c:pt idx="9">
                  <c:v>26.73310413114539</c:v>
                </c:pt>
                <c:pt idx="10">
                  <c:v>28.2471712267191</c:v>
                </c:pt>
                <c:pt idx="11">
                  <c:v>29.75596068356124</c:v>
                </c:pt>
                <c:pt idx="12">
                  <c:v>32.26463688277003</c:v>
                </c:pt>
                <c:pt idx="13">
                  <c:v>33.55683883911895</c:v>
                </c:pt>
                <c:pt idx="14">
                  <c:v>35.27774075785562</c:v>
                </c:pt>
              </c:numCache>
            </c:numRef>
          </c:val>
        </c:ser>
        <c:marker val="1"/>
        <c:axId val="440607240"/>
        <c:axId val="440610296"/>
      </c:lineChart>
      <c:catAx>
        <c:axId val="440607240"/>
        <c:scaling>
          <c:orientation val="minMax"/>
        </c:scaling>
        <c:axPos val="b"/>
        <c:numFmt formatCode="General" sourceLinked="1"/>
        <c:tickLblPos val="nextTo"/>
        <c:crossAx val="440610296"/>
        <c:crosses val="autoZero"/>
        <c:auto val="1"/>
        <c:lblAlgn val="ctr"/>
        <c:lblOffset val="100"/>
        <c:tickLblSkip val="2"/>
        <c:tickMarkSkip val="1"/>
      </c:catAx>
      <c:valAx>
        <c:axId val="440610296"/>
        <c:scaling>
          <c:orientation val="minMax"/>
          <c:max val="100.0"/>
        </c:scaling>
        <c:axPos val="l"/>
        <c:majorGridlines/>
        <c:title>
          <c:tx>
            <c:rich>
              <a:bodyPr/>
              <a:lstStyle/>
              <a:p>
                <a:pPr>
                  <a:defRPr/>
                </a:pPr>
                <a:r>
                  <a:rPr lang="en-US"/>
                  <a:t>Percent</a:t>
                </a:r>
              </a:p>
            </c:rich>
          </c:tx>
          <c:layout/>
        </c:title>
        <c:numFmt formatCode="0" sourceLinked="0"/>
        <c:tickLblPos val="nextTo"/>
        <c:crossAx val="440607240"/>
        <c:crosses val="autoZero"/>
        <c:crossBetween val="between"/>
      </c:valAx>
    </c:plotArea>
    <c:legend>
      <c:legendPos val="r"/>
      <c:layout>
        <c:manualLayout>
          <c:xMode val="edge"/>
          <c:yMode val="edge"/>
          <c:x val="0.175210745715609"/>
          <c:y val="0.203964315066677"/>
          <c:w val="0.275374448386259"/>
          <c:h val="0.186410856251664"/>
        </c:manualLayout>
      </c:layout>
    </c:legend>
    <c:plotVisOnly val="1"/>
  </c:chart>
  <c:spPr>
    <a:ln>
      <a:noFill/>
    </a:ln>
  </c:spPr>
  <c:txPr>
    <a:bodyPr/>
    <a:lstStyle/>
    <a:p>
      <a:pPr>
        <a:defRPr sz="1200"/>
      </a:pPr>
      <a:endParaRPr lang="en-U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D22AE643-781D-4F29-9C75-A4B217654DCE}" type="datetimeFigureOut">
              <a:rPr lang="en-US"/>
              <a:pPr>
                <a:defRPr/>
              </a:pPr>
              <a:t>11/27/11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805D18BB-D675-4ABB-91D6-7BA494B50FC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xfrm>
            <a:off x="1477963" y="220663"/>
            <a:ext cx="3902075" cy="2927350"/>
          </a:xfrm>
          <a:noFill/>
          <a:ln>
            <a:solidFill>
              <a:srgbClr val="000000"/>
            </a:solidFill>
            <a:miter lim="800000"/>
            <a:headEnd/>
            <a:tailEnd/>
          </a:ln>
        </p:spPr>
      </p:sp>
      <p:sp>
        <p:nvSpPr>
          <p:cNvPr id="47106" name="Notes Placeholder 2"/>
          <p:cNvSpPr>
            <a:spLocks noGrp="1"/>
          </p:cNvSpPr>
          <p:nvPr>
            <p:ph type="body" idx="1"/>
          </p:nvPr>
        </p:nvSpPr>
        <p:spPr bwMode="auto">
          <a:xfrm>
            <a:off x="441325" y="3295650"/>
            <a:ext cx="5730875" cy="5162550"/>
          </a:xfrm>
          <a:noFill/>
        </p:spPr>
        <p:txBody>
          <a:bodyPr wrap="square" numCol="1" anchor="t" anchorCtr="0" compatLnSpc="1">
            <a:prstTxWarp prst="textNoShape">
              <a:avLst/>
            </a:prstTxWarp>
          </a:bodyPr>
          <a:lstStyle/>
          <a:p>
            <a:pPr>
              <a:spcBef>
                <a:spcPct val="0"/>
              </a:spcBef>
            </a:pPr>
            <a:endParaRPr lang="en-US" sz="2400" b="1" smtClean="0">
              <a:latin typeface="Times New Roman" pitchFamily="18" charset="0"/>
              <a:cs typeface="Times New Roman" pitchFamily="18" charset="0"/>
            </a:endParaRPr>
          </a:p>
        </p:txBody>
      </p:sp>
      <p:sp>
        <p:nvSpPr>
          <p:cNvPr id="471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7AA6921-5FA7-4CA1-BF18-4765F033226D}"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Since</a:t>
            </a:r>
            <a:r>
              <a:rPr lang="en-US" baseline="0" dirty="0" smtClean="0"/>
              <a:t> the beginning of Medicaid, nursing homes have been mandatory, whereas HCBS have been optional.</a:t>
            </a:r>
          </a:p>
          <a:p>
            <a:r>
              <a:rPr lang="en-US" baseline="0" dirty="0" smtClean="0"/>
              <a:t>We call it the institutional bias, but we really don’t know how much bias there is. </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institutional</a:t>
            </a:r>
            <a:r>
              <a:rPr lang="en-US" baseline="0" dirty="0" smtClean="0"/>
              <a:t> bias has been decreasing as spending on community LTSS has increased year over year. This has all come about through incremental changes state by state. Will ACA provide any additional stimulus?</a:t>
            </a:r>
            <a:endParaRPr lang="en-US" dirty="0"/>
          </a:p>
        </p:txBody>
      </p:sp>
      <p:sp>
        <p:nvSpPr>
          <p:cNvPr id="4" name="Slide Number Placeholder 3"/>
          <p:cNvSpPr>
            <a:spLocks noGrp="1"/>
          </p:cNvSpPr>
          <p:nvPr>
            <p:ph type="sldNum" sz="quarter" idx="10"/>
          </p:nvPr>
        </p:nvSpPr>
        <p:spPr/>
        <p:txBody>
          <a:bodyPr/>
          <a:lstStyle/>
          <a:p>
            <a:pPr>
              <a:defRPr/>
            </a:pPr>
            <a:fld id="{805D18BB-D675-4ABB-91D6-7BA494B50FC5}"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PCS state plan – RI and DE not active but offer</a:t>
            </a:r>
          </a:p>
          <a:p>
            <a:r>
              <a:rPr lang="en-US" dirty="0" smtClean="0"/>
              <a:t>1915(</a:t>
            </a:r>
            <a:r>
              <a:rPr lang="en-US" dirty="0" err="1" smtClean="0"/>
              <a:t>i</a:t>
            </a:r>
            <a:r>
              <a:rPr lang="en-US" dirty="0" smtClean="0"/>
              <a:t>) – WI, WA, NV, IA,</a:t>
            </a:r>
            <a:r>
              <a:rPr lang="en-US" baseline="0" dirty="0" smtClean="0"/>
              <a:t> CO and ID (only state that needs to be renewed every 5 years, as it waived statewide comparability, offered only to specific target groups)</a:t>
            </a:r>
          </a:p>
          <a:p>
            <a:r>
              <a:rPr lang="en-US" baseline="0" dirty="0" smtClean="0"/>
              <a:t>1915(j) – AL, CA, FL, NY, NJ, OR and LA. Cash &amp; Counseling is now 1115 waiver and states can transition to 1915(j)</a:t>
            </a:r>
          </a:p>
          <a:p>
            <a:pPr marL="285750" indent="-285750">
              <a:buAutoNum type="romanLcParenBoth"/>
            </a:pPr>
            <a:r>
              <a:rPr lang="en-US" baseline="0" dirty="0" smtClean="0"/>
              <a:t>And (j) were in DRA of 2005. ACA clarified 1915(i) only</a:t>
            </a:r>
          </a:p>
          <a:p>
            <a:pPr marL="285750" indent="-285750">
              <a:buNone/>
            </a:pPr>
            <a:endParaRPr lang="en-US" dirty="0" smtClean="0"/>
          </a:p>
          <a:p>
            <a:pPr marL="285750" indent="-285750">
              <a:buNone/>
            </a:pPr>
            <a:r>
              <a:rPr lang="en-US" dirty="0" smtClean="0"/>
              <a:t>MFP enables</a:t>
            </a:r>
            <a:r>
              <a:rPr lang="en-US" baseline="0" dirty="0" smtClean="0"/>
              <a:t> people in institutions to transfer back into the community</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1566863" y="38100"/>
            <a:ext cx="3648075" cy="2735263"/>
          </a:xfrm>
          <a:ln/>
        </p:spPr>
      </p:sp>
      <p:sp>
        <p:nvSpPr>
          <p:cNvPr id="39939" name="Notes Placeholder 2"/>
          <p:cNvSpPr>
            <a:spLocks noGrp="1"/>
          </p:cNvSpPr>
          <p:nvPr>
            <p:ph type="body" idx="1"/>
          </p:nvPr>
        </p:nvSpPr>
        <p:spPr>
          <a:xfrm>
            <a:off x="0" y="2974298"/>
            <a:ext cx="6858000" cy="6319603"/>
          </a:xfrm>
          <a:noFill/>
          <a:ln/>
        </p:spPr>
        <p:txBody>
          <a:bodyPr>
            <a:normAutofit fontScale="77500" lnSpcReduction="20000"/>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3000" b="1" dirty="0">
                <a:latin typeface="Times New Roman" pitchFamily="18" charset="0"/>
                <a:cs typeface="Times New Roman" pitchFamily="18" charset="0"/>
              </a:rPr>
              <a:t>The ACA includes a number of provisions aimed at addressing Medicaid’s continuing institutional bias. It extends mandatory spousal impoverishment protections to community-based spouses of people receiving </a:t>
            </a:r>
            <a:r>
              <a:rPr lang="en-US" sz="3000" b="1" dirty="0" smtClean="0">
                <a:latin typeface="Times New Roman" pitchFamily="18" charset="0"/>
                <a:cs typeface="Times New Roman" pitchFamily="18" charset="0"/>
              </a:rPr>
              <a:t>HCBS. </a:t>
            </a:r>
            <a:r>
              <a:rPr lang="en-US" sz="3000" b="1" dirty="0">
                <a:latin typeface="Times New Roman" pitchFamily="18" charset="0"/>
                <a:cs typeface="Times New Roman" pitchFamily="18" charset="0"/>
              </a:rPr>
              <a:t>It authorizes additional funds for Aging Disability and Resource Centers which provide single points of entry into LTC. It extends the Money Follows the Person Demonstration  </a:t>
            </a:r>
            <a:r>
              <a:rPr lang="en-US" sz="3000" b="1" dirty="0" smtClean="0">
                <a:latin typeface="Times New Roman" pitchFamily="18" charset="0"/>
                <a:cs typeface="Times New Roman" pitchFamily="18" charset="0"/>
              </a:rPr>
              <a:t>and </a:t>
            </a:r>
            <a:r>
              <a:rPr lang="en-US" sz="3000" b="1" dirty="0">
                <a:latin typeface="Times New Roman" pitchFamily="18" charset="0"/>
                <a:cs typeface="Times New Roman" pitchFamily="18" charset="0"/>
              </a:rPr>
              <a:t>shortens the requirement for residency in a nursing home from 6 months to 90 days </a:t>
            </a:r>
            <a:r>
              <a:rPr lang="en-US" sz="3000" b="1" dirty="0" smtClean="0">
                <a:latin typeface="Times New Roman" pitchFamily="18" charset="0"/>
                <a:cs typeface="Times New Roman" pitchFamily="18" charset="0"/>
              </a:rPr>
              <a:t>for </a:t>
            </a:r>
            <a:r>
              <a:rPr lang="en-US" sz="3000" b="1" dirty="0">
                <a:latin typeface="Times New Roman" pitchFamily="18" charset="0"/>
                <a:cs typeface="Times New Roman" pitchFamily="18" charset="0"/>
              </a:rPr>
              <a:t>residents to </a:t>
            </a:r>
            <a:r>
              <a:rPr lang="en-US" sz="3000" b="1" dirty="0" smtClean="0">
                <a:latin typeface="Times New Roman" pitchFamily="18" charset="0"/>
                <a:cs typeface="Times New Roman" pitchFamily="18" charset="0"/>
              </a:rPr>
              <a:t>qualify. Most i</a:t>
            </a:r>
            <a:r>
              <a:rPr lang="en-US" sz="3000" b="1" baseline="0" dirty="0" smtClean="0">
                <a:latin typeface="Times New Roman" pitchFamily="18" charset="0"/>
                <a:cs typeface="Times New Roman" pitchFamily="18" charset="0"/>
              </a:rPr>
              <a:t>mportantly, perhaps, there </a:t>
            </a:r>
            <a:r>
              <a:rPr lang="en-US" sz="3000" b="1" dirty="0" smtClean="0">
                <a:latin typeface="Times New Roman" pitchFamily="18" charset="0"/>
                <a:cs typeface="Times New Roman" pitchFamily="18" charset="0"/>
              </a:rPr>
              <a:t>are additional incentives and options for states to expand home- and community-based service options under Medicaid , including the State Balancing Incentive Payments program, which provides for enhanced federal matching payments from 2011 to 2015 for states increasing the proportion of spending on HCBS; a new Medicaid state plan option for attendant services and supports known as the Community First Choice Option; and modifications to the little used 1915(</a:t>
            </a:r>
            <a:r>
              <a:rPr lang="en-US" sz="3000" b="1" dirty="0" err="1" smtClean="0">
                <a:latin typeface="Times New Roman" pitchFamily="18" charset="0"/>
                <a:cs typeface="Times New Roman" pitchFamily="18" charset="0"/>
              </a:rPr>
              <a:t>i</a:t>
            </a:r>
            <a:r>
              <a:rPr lang="en-US" sz="3000" b="1" dirty="0" smtClean="0">
                <a:latin typeface="Times New Roman" pitchFamily="18" charset="0"/>
                <a:cs typeface="Times New Roman" pitchFamily="18" charset="0"/>
              </a:rPr>
              <a:t>) state plan option promulgated under the DEFRA of 2005.</a:t>
            </a:r>
          </a:p>
          <a:p>
            <a:pPr marL="0" lvl="1"/>
            <a:endParaRPr lang="en-US" dirty="0" smtClean="0">
              <a:latin typeface="Times New Roman" pitchFamily="18" charset="0"/>
              <a:cs typeface="Times New Roman" pitchFamily="18" charset="0"/>
            </a:endParaRPr>
          </a:p>
        </p:txBody>
      </p:sp>
      <p:sp>
        <p:nvSpPr>
          <p:cNvPr id="39940" name="Slide Number Placeholder 3"/>
          <p:cNvSpPr>
            <a:spLocks noGrp="1"/>
          </p:cNvSpPr>
          <p:nvPr>
            <p:ph type="sldNum" sz="quarter" idx="5"/>
          </p:nvPr>
        </p:nvSpPr>
        <p:spPr>
          <a:noFill/>
        </p:spPr>
        <p:txBody>
          <a:bodyPr/>
          <a:lstStyle/>
          <a:p>
            <a:fld id="{1A56D341-1E47-4501-A0FA-956347621902}" type="slidenum">
              <a:rPr lang="en-US" smtClean="0"/>
              <a:pPr/>
              <a:t>5</a:t>
            </a:fld>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300% SSI about</a:t>
            </a:r>
            <a:r>
              <a:rPr lang="en-US" baseline="0" dirty="0" smtClean="0"/>
              <a:t> $2022/month in 2010</a:t>
            </a:r>
          </a:p>
          <a:p>
            <a:r>
              <a:rPr lang="en-US" baseline="0" dirty="0" smtClean="0"/>
              <a:t>ACA – multiple target groups possible (requires renewal)</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Is</a:t>
            </a:r>
            <a:r>
              <a:rPr lang="en-US" baseline="0" dirty="0" smtClean="0"/>
              <a:t> Jill Hunter Williams in the audience?</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Only MS has HCBS less than</a:t>
            </a:r>
            <a:r>
              <a:rPr lang="en-US" baseline="0" dirty="0" smtClean="0"/>
              <a:t> 25% LTC and will benefit from 5% extra FMAP, 15.1%</a:t>
            </a:r>
          </a:p>
          <a:p>
            <a:r>
              <a:rPr lang="en-US" baseline="0" dirty="0" smtClean="0"/>
              <a:t>AZ and VT unknown as 1115</a:t>
            </a:r>
          </a:p>
          <a:p>
            <a:r>
              <a:rPr lang="en-US" baseline="0" dirty="0" smtClean="0"/>
              <a:t>If the law applied to aged/disabled separately, more states would qualify</a:t>
            </a:r>
          </a:p>
          <a:p>
            <a:r>
              <a:rPr lang="en-US" baseline="0" dirty="0" smtClean="0"/>
              <a:t>NJ, ND, IL now at 30% will get 2% extra if they bring HCBS up to 50% by 2015</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If the rebalancing provisions applied specifically to the Medicaid aged and disabled population which is more at risk of nursing home placement, 24 states would be able to qualify for the full incentive and all but six states would be eligible for the program.</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About 12k persons transitioned since start</a:t>
            </a:r>
            <a:r>
              <a:rPr lang="en-US" baseline="0" dirty="0" smtClean="0"/>
              <a:t> of MFP</a:t>
            </a:r>
          </a:p>
          <a:p>
            <a:r>
              <a:rPr lang="en-US" baseline="0" dirty="0" smtClean="0"/>
              <a:t>Requirement of being in </a:t>
            </a:r>
            <a:r>
              <a:rPr lang="en-US" baseline="0" dirty="0" err="1" smtClean="0"/>
              <a:t>insti</a:t>
            </a:r>
            <a:r>
              <a:rPr lang="en-US" baseline="0" dirty="0" smtClean="0"/>
              <a:t> means some states require persons to go into </a:t>
            </a:r>
            <a:r>
              <a:rPr lang="en-US" baseline="0" dirty="0" err="1" smtClean="0"/>
              <a:t>insti</a:t>
            </a:r>
            <a:r>
              <a:rPr lang="en-US" baseline="0" dirty="0" smtClean="0"/>
              <a:t> first, some also use this to bypass waiver wait lists</a:t>
            </a:r>
          </a:p>
          <a:p>
            <a:r>
              <a:rPr lang="en-US" dirty="0" smtClean="0"/>
              <a:t>States must continue to provide community services after the demonstration period for as long as the individual remains on Medicaid and in need of community services</a:t>
            </a:r>
            <a:endParaRPr lang="en-US" baseline="0" dirty="0" smtClean="0"/>
          </a:p>
          <a:p>
            <a:r>
              <a:rPr lang="en-US" dirty="0" smtClean="0"/>
              <a:t>Existing grants can be extended &amp; new states can participate</a:t>
            </a:r>
          </a:p>
          <a:p>
            <a:endParaRPr lang="en-US" dirty="0" smtClean="0"/>
          </a:p>
          <a:p>
            <a:r>
              <a:rPr lang="en-US" dirty="0" smtClean="0"/>
              <a:t>ADRC</a:t>
            </a:r>
          </a:p>
          <a:p>
            <a:r>
              <a:rPr lang="en-US" dirty="0" smtClean="0"/>
              <a:t>ADRC is a collaborative effort of </a:t>
            </a:r>
            <a:r>
              <a:rPr lang="en-US" dirty="0" err="1" smtClean="0"/>
              <a:t>AoA</a:t>
            </a:r>
            <a:r>
              <a:rPr lang="en-US" baseline="0" dirty="0" smtClean="0"/>
              <a:t> and CMS and </a:t>
            </a:r>
            <a:r>
              <a:rPr lang="en-US" u="none" dirty="0" smtClean="0">
                <a:solidFill>
                  <a:schemeClr val="tx1"/>
                </a:solidFill>
              </a:rPr>
              <a:t>serve as single points of entry into the long-te</a:t>
            </a:r>
            <a:r>
              <a:rPr lang="en-US" dirty="0" smtClean="0"/>
              <a:t>rm supports and services system for older adults and people with disabilities.</a:t>
            </a:r>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Includes those eligible for HCBS under 1915 section (c ), (d), (</a:t>
            </a:r>
            <a:r>
              <a:rPr lang="en-US" dirty="0" err="1" smtClean="0"/>
              <a:t>i</a:t>
            </a:r>
            <a:r>
              <a:rPr lang="en-US" dirty="0" smtClean="0"/>
              <a:t>) or (k) and 1115</a:t>
            </a:r>
            <a:r>
              <a:rPr lang="en-US" baseline="0" dirty="0" smtClean="0"/>
              <a:t> </a:t>
            </a:r>
            <a:r>
              <a:rPr lang="en-US" dirty="0" smtClean="0"/>
              <a:t>waivers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Spousal impoverishment provision will improve access to HCBS for those with assets that were previously precluded from participation. Delaying the effective date places an unfair limitation on those who elect HCBS over institutional services. Moreover, the five year limit creates uncertainty for states as well as individual users and complicates LTC/HCBS planning. </a:t>
            </a:r>
          </a:p>
          <a:p>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Budget</a:t>
            </a:r>
            <a:r>
              <a:rPr lang="en-US" baseline="0" dirty="0" smtClean="0"/>
              <a:t> deficit - </a:t>
            </a:r>
            <a:r>
              <a:rPr lang="en-US" dirty="0" smtClean="0"/>
              <a:t>nursing home industry has more political power in lobbying than HCBS providers, budget constraints place pressures on states to control or reduce LTC expenditures and place HCBS in direct competition with institutional services. </a:t>
            </a:r>
          </a:p>
          <a:p>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16</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Target – MI, AK &amp; NH spent 98% of LTC on HCBS for DD</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Bias- These variations range from 3 HCBS participants per 1000 population in GA to 15 in  DC, national average of 9 HCBS participants per 1,000 population in 2007.</a:t>
            </a:r>
            <a:r>
              <a:rPr lang="en-US" baseline="0" dirty="0" smtClean="0"/>
              <a:t> </a:t>
            </a:r>
            <a:r>
              <a:rPr lang="en-US" dirty="0" smtClean="0"/>
              <a:t>HCBS expenditures vary from $486 per capita in NY to $59 in NV in 2009. Moreover there is no requirement to cover all target groups so unmet needs occur for special populations. In many states, the majority of expenditures are targeted to individuals with developmental disabilities with limited expenditures for other groups.</a:t>
            </a:r>
          </a:p>
          <a:p>
            <a:endParaRPr lang="en-US" dirty="0"/>
          </a:p>
        </p:txBody>
      </p:sp>
      <p:sp>
        <p:nvSpPr>
          <p:cNvPr id="4" name="Slide Number Placeholder 3"/>
          <p:cNvSpPr>
            <a:spLocks noGrp="1"/>
          </p:cNvSpPr>
          <p:nvPr>
            <p:ph type="sldNum" sz="quarter" idx="10"/>
          </p:nvPr>
        </p:nvSpPr>
        <p:spPr/>
        <p:txBody>
          <a:bodyPr/>
          <a:lstStyle/>
          <a:p>
            <a:fld id="{22C1BAAF-5D2B-4C9C-BE01-4D99CF461686}" type="slidenum">
              <a:rPr lang="en-US" smtClean="0"/>
              <a:pPr/>
              <a:t>17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institutional</a:t>
            </a:r>
            <a:r>
              <a:rPr lang="en-US" baseline="0" dirty="0" smtClean="0"/>
              <a:t> bias has been reduced and spending on community LTSS has increased year over year. This has all come about through incremental changes state by state. Will ACA provide any stimulus?</a:t>
            </a:r>
            <a:endParaRPr lang="en-US" dirty="0"/>
          </a:p>
        </p:txBody>
      </p:sp>
      <p:sp>
        <p:nvSpPr>
          <p:cNvPr id="4" name="Slide Number Placeholder 3"/>
          <p:cNvSpPr>
            <a:spLocks noGrp="1"/>
          </p:cNvSpPr>
          <p:nvPr>
            <p:ph type="sldNum" sz="quarter" idx="10"/>
          </p:nvPr>
        </p:nvSpPr>
        <p:spPr/>
        <p:txBody>
          <a:bodyPr/>
          <a:lstStyle/>
          <a:p>
            <a:pPr>
              <a:defRPr/>
            </a:pPr>
            <a:fld id="{805D18BB-D675-4ABB-91D6-7BA494B50FC5}" type="slidenum">
              <a:rPr lang="en-US" smtClean="0"/>
              <a:pPr>
                <a:defRPr/>
              </a:pPr>
              <a:t>19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pic>
        <p:nvPicPr>
          <p:cNvPr id="4" name="Picture 7" descr="Untitled-12.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Date Placeholder 3"/>
          <p:cNvSpPr>
            <a:spLocks noGrp="1"/>
          </p:cNvSpPr>
          <p:nvPr>
            <p:ph type="dt" sz="half" idx="10"/>
          </p:nvPr>
        </p:nvSpPr>
        <p:spPr/>
        <p:txBody>
          <a:bodyPr/>
          <a:lstStyle>
            <a:lvl1pPr>
              <a:defRPr/>
            </a:lvl1pPr>
          </a:lstStyle>
          <a:p>
            <a:pPr>
              <a:defRPr/>
            </a:pPr>
            <a:fld id="{C7CFEFC2-59A6-490B-8B0F-6A1FB3D1B815}" type="datetimeFigureOut">
              <a:rPr lang="en-US"/>
              <a:pPr>
                <a:defRPr/>
              </a:pPr>
              <a:t>11/27/11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211F562-A0D7-4B87-93BE-229EE4703C0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0"/>
            <a:ext cx="8229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D63FFAA-57E3-4376-ABDD-BE331281695C}" type="datetimeFigureOut">
              <a:rPr lang="en-US"/>
              <a:pPr>
                <a:defRPr/>
              </a:pPr>
              <a:t>11/27/11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2D127C9-FC54-40C7-AEE0-D63BC040C65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1377303-7E31-4024-A50F-0A75A7CF40B6}" type="datetimeFigureOut">
              <a:rPr lang="en-US"/>
              <a:pPr>
                <a:defRPr/>
              </a:pPr>
              <a:t>11/27/11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CABC98-DC56-4484-B018-05ADE47C6AC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1F840E9-7FF5-4F78-A560-E5B3E370F5BB}" type="datetimeFigureOut">
              <a:rPr lang="en-US"/>
              <a:pPr>
                <a:defRPr/>
              </a:pPr>
              <a:t>11/27/11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0348B32-2A5C-4A3A-9957-BCD01A4C029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8012"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801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7974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974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7B85114-65BD-42C3-BE3F-BEBC0746AEC2}" type="datetimeFigureOut">
              <a:rPr lang="en-US"/>
              <a:pPr>
                <a:defRPr/>
              </a:pPr>
              <a:t>11/27/11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8F676F2-BD75-4345-A934-B6630C4E6B7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A4763F6-8F3A-4929-B373-4761E65A1051}" type="datetimeFigureOut">
              <a:rPr lang="en-US"/>
              <a:pPr>
                <a:defRPr/>
              </a:pPr>
              <a:t>11/27/11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CD32A73-19E6-47F1-A328-BC81DDD8E14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0AD104A-6F44-48B7-9B45-CDBB705237D2}" type="datetimeFigureOut">
              <a:rPr lang="en-US"/>
              <a:pPr>
                <a:defRPr/>
              </a:pPr>
              <a:t>11/27/11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306A2CE-0F58-4203-87AE-EF497330CC2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3087"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274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573087"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F3DB48B-8238-45E3-A210-EB8B24443A02}" type="datetimeFigureOut">
              <a:rPr lang="en-US"/>
              <a:pPr>
                <a:defRPr/>
              </a:pPr>
              <a:t>11/27/11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2E0F97D-4D71-4367-9584-7713FB58C37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4D9D241-BA48-4613-A535-F2D5C111C5F9}" type="datetimeFigureOut">
              <a:rPr lang="en-US"/>
              <a:pPr>
                <a:defRPr/>
              </a:pPr>
              <a:t>11/27/11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7148CF2-2811-44C9-874E-6A866BFEF70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CF33B2B-B6D4-4BF5-8765-599FB311C869}" type="datetimeFigureOut">
              <a:rPr lang="en-US"/>
              <a:pPr>
                <a:defRPr/>
              </a:pPr>
              <a:t>11/27/11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6B67925-C7BA-4375-9479-AD37B54FE7B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B7A20F6-D78F-434E-9F11-876C28B24CC8}" type="datetimeFigureOut">
              <a:rPr lang="en-US"/>
              <a:pPr>
                <a:defRPr/>
              </a:pPr>
              <a:t>11/27/11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FB0E2AC-B2DC-4C2D-A003-59DC0192FCE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image" Target="../media/image1.jpeg"/><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theme" Target="../theme/theme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DA33B68-19C6-4D2A-BB78-57DA358EF04E}" type="datetimeFigureOut">
              <a:rPr lang="en-US"/>
              <a:pPr>
                <a:defRPr/>
              </a:pPr>
              <a:t>11/27/11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83EAD07-5242-4477-8675-80EE8CA92A64}" type="slidenum">
              <a:rPr lang="en-US"/>
              <a:pPr>
                <a:defRPr/>
              </a:pPr>
              <a:t>‹#›</a:t>
            </a:fld>
            <a:endParaRPr lang="en-US"/>
          </a:p>
        </p:txBody>
      </p:sp>
      <p:pic>
        <p:nvPicPr>
          <p:cNvPr id="1031" name="Picture 6" descr="Untitled-12.jpg"/>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Arial" charset="0"/>
        </a:defRPr>
      </a:lvl6pPr>
      <a:lvl7pPr marL="914400" algn="ctr" rtl="0" fontAlgn="base">
        <a:spcBef>
          <a:spcPct val="0"/>
        </a:spcBef>
        <a:spcAft>
          <a:spcPct val="0"/>
        </a:spcAft>
        <a:defRPr sz="4400">
          <a:solidFill>
            <a:schemeClr val="tx1"/>
          </a:solidFill>
          <a:latin typeface="Arial" charset="0"/>
        </a:defRPr>
      </a:lvl7pPr>
      <a:lvl8pPr marL="1371600" algn="ctr" rtl="0" fontAlgn="base">
        <a:spcBef>
          <a:spcPct val="0"/>
        </a:spcBef>
        <a:spcAft>
          <a:spcPct val="0"/>
        </a:spcAft>
        <a:defRPr sz="4400">
          <a:solidFill>
            <a:schemeClr val="tx1"/>
          </a:solidFill>
          <a:latin typeface="Arial" charset="0"/>
        </a:defRPr>
      </a:lvl8pPr>
      <a:lvl9pPr marL="1828800" algn="ctr"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4" Type="http://schemas.openxmlformats.org/officeDocument/2006/relationships/chart" Target="../charts/chart2.xml"/><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chart" Target="../charts/char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3" Type="http://schemas.openxmlformats.org/officeDocument/2006/relationships/chart" Target="../charts/chart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3" Type="http://schemas.openxmlformats.org/officeDocument/2006/relationships/image" Target="../media/image2.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3" Type="http://schemas.openxmlformats.org/officeDocument/2006/relationships/chart" Target="../charts/chart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609600" y="350838"/>
            <a:ext cx="8458200" cy="1630362"/>
          </a:xfrm>
        </p:spPr>
        <p:txBody>
          <a:bodyPr/>
          <a:lstStyle/>
          <a:p>
            <a:pPr eaLnBrk="1" hangingPunct="1"/>
            <a:r>
              <a:rPr lang="en-US" sz="4700" b="1" dirty="0" smtClean="0">
                <a:latin typeface="Times New Roman" pitchFamily="18" charset="0"/>
                <a:cs typeface="Times New Roman" pitchFamily="18" charset="0"/>
              </a:rPr>
              <a:t>The Affordable Care Act &amp; Home and Community Based Service Options</a:t>
            </a:r>
          </a:p>
        </p:txBody>
      </p:sp>
      <p:sp>
        <p:nvSpPr>
          <p:cNvPr id="4" name="Rectangle 3"/>
          <p:cNvSpPr txBox="1">
            <a:spLocks noChangeArrowheads="1"/>
          </p:cNvSpPr>
          <p:nvPr/>
        </p:nvSpPr>
        <p:spPr>
          <a:xfrm>
            <a:off x="533400" y="3276600"/>
            <a:ext cx="8610600" cy="1905000"/>
          </a:xfrm>
          <a:prstGeom prst="rect">
            <a:avLst/>
          </a:prstGeom>
        </p:spPr>
        <p:txBody>
          <a:bodyPr>
            <a:normAutofit fontScale="77500" lnSpcReduction="20000"/>
          </a:bodyPr>
          <a:lstStyle/>
          <a:p>
            <a:pPr marL="273050" indent="-273050" algn="ctr">
              <a:lnSpc>
                <a:spcPct val="60000"/>
              </a:lnSpc>
              <a:spcBef>
                <a:spcPts val="1500"/>
              </a:spcBef>
              <a:spcAft>
                <a:spcPts val="300"/>
              </a:spcAft>
              <a:buClr>
                <a:srgbClr val="9BBB59"/>
              </a:buClr>
              <a:buSzPct val="95000"/>
            </a:pPr>
            <a:r>
              <a:rPr lang="en-US" sz="3600" dirty="0">
                <a:latin typeface="Times New Roman" pitchFamily="18" charset="0"/>
              </a:rPr>
              <a:t>Mitchell LaPlante, Ph.D</a:t>
            </a:r>
            <a:r>
              <a:rPr lang="en-US" sz="3600" dirty="0" smtClean="0">
                <a:latin typeface="Times New Roman" pitchFamily="18" charset="0"/>
              </a:rPr>
              <a:t>.</a:t>
            </a:r>
          </a:p>
          <a:p>
            <a:pPr marL="273050" indent="-273050" algn="ctr">
              <a:lnSpc>
                <a:spcPct val="60000"/>
              </a:lnSpc>
              <a:spcBef>
                <a:spcPts val="1500"/>
              </a:spcBef>
              <a:spcAft>
                <a:spcPts val="300"/>
              </a:spcAft>
              <a:buClr>
                <a:srgbClr val="9BBB59"/>
              </a:buClr>
              <a:buSzPct val="95000"/>
            </a:pPr>
            <a:r>
              <a:rPr lang="en-US" sz="3600" dirty="0" smtClean="0">
                <a:latin typeface="Times New Roman" pitchFamily="18" charset="0"/>
              </a:rPr>
              <a:t>Charlene Harrington, Ph.D.</a:t>
            </a:r>
          </a:p>
          <a:p>
            <a:pPr marL="273050" indent="-273050" algn="ctr">
              <a:lnSpc>
                <a:spcPct val="60000"/>
              </a:lnSpc>
              <a:spcBef>
                <a:spcPts val="1500"/>
              </a:spcBef>
              <a:spcAft>
                <a:spcPts val="300"/>
              </a:spcAft>
              <a:buClr>
                <a:srgbClr val="9BBB59"/>
              </a:buClr>
              <a:buSzPct val="95000"/>
            </a:pPr>
            <a:r>
              <a:rPr lang="en-US" sz="3600" dirty="0" smtClean="0">
                <a:latin typeface="Times New Roman" pitchFamily="18" charset="0"/>
              </a:rPr>
              <a:t>Terence Ng J.D.,  M.A</a:t>
            </a:r>
          </a:p>
          <a:p>
            <a:pPr marL="273050" indent="-273050" algn="ctr">
              <a:lnSpc>
                <a:spcPct val="60000"/>
              </a:lnSpc>
              <a:spcBef>
                <a:spcPts val="1500"/>
              </a:spcBef>
              <a:spcAft>
                <a:spcPts val="300"/>
              </a:spcAft>
              <a:buClr>
                <a:srgbClr val="9BBB59"/>
              </a:buClr>
              <a:buSzPct val="95000"/>
            </a:pPr>
            <a:r>
              <a:rPr lang="en-US" sz="3600" dirty="0" smtClean="0">
                <a:latin typeface="Times New Roman" pitchFamily="18" charset="0"/>
              </a:rPr>
              <a:t>H. Stephen Kaye, Ph.D. </a:t>
            </a:r>
          </a:p>
          <a:p>
            <a:pPr marL="273050" indent="-273050" algn="ctr">
              <a:lnSpc>
                <a:spcPct val="60000"/>
              </a:lnSpc>
              <a:spcBef>
                <a:spcPts val="1500"/>
              </a:spcBef>
              <a:spcAft>
                <a:spcPts val="300"/>
              </a:spcAft>
              <a:buClr>
                <a:srgbClr val="9BBB59"/>
              </a:buClr>
              <a:buSzPct val="95000"/>
            </a:pPr>
            <a:r>
              <a:rPr lang="en-US" sz="3600" i="1" dirty="0">
                <a:latin typeface="Times New Roman" pitchFamily="18" charset="0"/>
              </a:rPr>
              <a:t>University of California, San Francisco </a:t>
            </a:r>
          </a:p>
          <a:p>
            <a:pPr marL="273050" indent="-273050" algn="ctr">
              <a:lnSpc>
                <a:spcPct val="60000"/>
              </a:lnSpc>
              <a:spcBef>
                <a:spcPts val="1500"/>
              </a:spcBef>
              <a:spcAft>
                <a:spcPts val="300"/>
              </a:spcAft>
              <a:buClr>
                <a:srgbClr val="9BBB59"/>
              </a:buClr>
              <a:buSzPct val="95000"/>
            </a:pPr>
            <a:endParaRPr lang="en-US" sz="600" dirty="0">
              <a:latin typeface="Times New Roman" pitchFamily="18" charset="0"/>
            </a:endParaRPr>
          </a:p>
          <a:p>
            <a:pPr marL="273050" indent="-273050">
              <a:lnSpc>
                <a:spcPct val="60000"/>
              </a:lnSpc>
              <a:spcBef>
                <a:spcPts val="1500"/>
              </a:spcBef>
              <a:spcAft>
                <a:spcPts val="300"/>
              </a:spcAft>
              <a:buClr>
                <a:srgbClr val="9BBB59"/>
              </a:buClr>
              <a:buSzPct val="95000"/>
              <a:buFont typeface="Wingdings 2" pitchFamily="18" charset="2"/>
              <a:buChar char=""/>
            </a:pPr>
            <a:endParaRPr lang="en-US" sz="300" dirty="0">
              <a:latin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610600" cy="533400"/>
          </a:xfrm>
        </p:spPr>
        <p:txBody>
          <a:bodyPr>
            <a:noAutofit/>
          </a:bodyPr>
          <a:lstStyle/>
          <a:p>
            <a:r>
              <a:rPr lang="en-US" sz="4000" b="1" dirty="0" smtClean="0">
                <a:cs typeface="Times New Roman" pitchFamily="18" charset="0"/>
              </a:rPr>
              <a:t>The Institutional Bias in Medicaid LTC, 2007</a:t>
            </a:r>
            <a:endParaRPr lang="en-US" sz="4000" b="1" dirty="0"/>
          </a:p>
        </p:txBody>
      </p:sp>
      <p:graphicFrame>
        <p:nvGraphicFramePr>
          <p:cNvPr id="4" name="Object 2556"/>
          <p:cNvGraphicFramePr>
            <a:graphicFrameLocks noChangeAspect="1"/>
          </p:cNvGraphicFramePr>
          <p:nvPr/>
        </p:nvGraphicFramePr>
        <p:xfrm>
          <a:off x="4724400" y="1905000"/>
          <a:ext cx="4058507" cy="40735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Object 2669"/>
          <p:cNvGraphicFramePr>
            <a:graphicFrameLocks noChangeAspect="1"/>
          </p:cNvGraphicFramePr>
          <p:nvPr/>
        </p:nvGraphicFramePr>
        <p:xfrm>
          <a:off x="533400" y="1981200"/>
          <a:ext cx="4437935" cy="3962400"/>
        </p:xfrm>
        <a:graphic>
          <a:graphicData uri="http://schemas.openxmlformats.org/drawingml/2006/chart">
            <c:chart xmlns:c="http://schemas.openxmlformats.org/drawingml/2006/chart" xmlns:r="http://schemas.openxmlformats.org/officeDocument/2006/relationships" r:id="rId4"/>
          </a:graphicData>
        </a:graphic>
      </p:graphicFrame>
      <p:sp>
        <p:nvSpPr>
          <p:cNvPr id="6" name="Rectangle 5"/>
          <p:cNvSpPr>
            <a:spLocks noChangeArrowheads="1"/>
          </p:cNvSpPr>
          <p:nvPr/>
        </p:nvSpPr>
        <p:spPr bwMode="auto">
          <a:xfrm rot="10800000" flipV="1">
            <a:off x="609600" y="6096000"/>
            <a:ext cx="5943600" cy="523216"/>
          </a:xfrm>
          <a:prstGeom prst="rect">
            <a:avLst/>
          </a:prstGeom>
          <a:noFill/>
          <a:ln w="9525">
            <a:noFill/>
            <a:miter lim="800000"/>
            <a:headEnd/>
            <a:tailEnd/>
          </a:ln>
          <a:effectLst/>
        </p:spPr>
        <p:txBody>
          <a:bodyPr wrap="square" lIns="91435" tIns="45718" rIns="91435" bIns="45718">
            <a:spAutoFit/>
          </a:bodyPr>
          <a:lstStyle/>
          <a:p>
            <a:pPr marL="342900" indent="-342900">
              <a:spcBef>
                <a:spcPct val="50000"/>
              </a:spcBef>
            </a:pPr>
            <a:r>
              <a:rPr lang="en-US" sz="1400" dirty="0">
                <a:solidFill>
                  <a:srgbClr val="000000"/>
                </a:solidFill>
                <a:cs typeface="Times New Roman" pitchFamily="18" charset="0"/>
              </a:rPr>
              <a:t>Source: HCBS (Ng and Harrington, </a:t>
            </a:r>
            <a:r>
              <a:rPr lang="en-US" sz="1400" dirty="0" smtClean="0">
                <a:solidFill>
                  <a:srgbClr val="000000"/>
                </a:solidFill>
                <a:cs typeface="Times New Roman" pitchFamily="18" charset="0"/>
              </a:rPr>
              <a:t>2010) </a:t>
            </a:r>
            <a:r>
              <a:rPr lang="en-US" sz="1400" dirty="0">
                <a:solidFill>
                  <a:srgbClr val="000000"/>
                </a:solidFill>
                <a:cs typeface="Times New Roman" pitchFamily="18" charset="0"/>
              </a:rPr>
              <a:t>, Institutional (CMS Form 64 Data,</a:t>
            </a:r>
            <a:r>
              <a:rPr lang="en-US" sz="1400" dirty="0" smtClean="0">
                <a:solidFill>
                  <a:srgbClr val="000000"/>
                </a:solidFill>
                <a:cs typeface="Times New Roman" pitchFamily="18" charset="0"/>
              </a:rPr>
              <a:t> Thompson Reuters 2009; </a:t>
            </a:r>
            <a:r>
              <a:rPr lang="en-US" sz="1400" dirty="0">
                <a:solidFill>
                  <a:srgbClr val="000000"/>
                </a:solidFill>
                <a:cs typeface="Times New Roman" pitchFamily="18" charset="0"/>
              </a:rPr>
              <a:t>MSIS </a:t>
            </a:r>
            <a:r>
              <a:rPr lang="en-US" sz="1400" dirty="0" smtClean="0">
                <a:solidFill>
                  <a:srgbClr val="000000"/>
                </a:solidFill>
                <a:cs typeface="Times New Roman" pitchFamily="18" charset="0"/>
              </a:rPr>
              <a:t>2007 </a:t>
            </a:r>
            <a:r>
              <a:rPr lang="en-US" sz="1400" dirty="0">
                <a:solidFill>
                  <a:srgbClr val="000000"/>
                </a:solidFill>
                <a:cs typeface="Times New Roman" pitchFamily="18" charset="0"/>
              </a:rPr>
              <a:t>Data)</a:t>
            </a:r>
          </a:p>
        </p:txBody>
      </p:sp>
      <p:sp>
        <p:nvSpPr>
          <p:cNvPr id="7" name="Text Box 9"/>
          <p:cNvSpPr txBox="1">
            <a:spLocks noChangeArrowheads="1"/>
          </p:cNvSpPr>
          <p:nvPr/>
        </p:nvSpPr>
        <p:spPr bwMode="auto">
          <a:xfrm>
            <a:off x="609600" y="1447800"/>
            <a:ext cx="4114800" cy="471896"/>
          </a:xfrm>
          <a:prstGeom prst="rect">
            <a:avLst/>
          </a:prstGeom>
          <a:noFill/>
          <a:ln w="9525">
            <a:noFill/>
            <a:miter lim="800000"/>
            <a:headEnd/>
            <a:tailEnd/>
          </a:ln>
          <a:effectLst/>
        </p:spPr>
        <p:txBody>
          <a:bodyPr wrap="square" lIns="101572" tIns="50786" rIns="101572" bIns="50786">
            <a:spAutoFit/>
          </a:bodyPr>
          <a:lstStyle/>
          <a:p>
            <a:pPr>
              <a:spcBef>
                <a:spcPct val="50000"/>
              </a:spcBef>
            </a:pPr>
            <a:r>
              <a:rPr lang="en-US" sz="2400" b="1" dirty="0">
                <a:solidFill>
                  <a:srgbClr val="000099"/>
                </a:solidFill>
              </a:rPr>
              <a:t>Participants: </a:t>
            </a:r>
            <a:r>
              <a:rPr lang="en-US" sz="2400" b="1" dirty="0" smtClean="0">
                <a:solidFill>
                  <a:srgbClr val="000099"/>
                </a:solidFill>
              </a:rPr>
              <a:t>4.6 </a:t>
            </a:r>
            <a:r>
              <a:rPr lang="en-US" sz="2400" b="1" dirty="0">
                <a:solidFill>
                  <a:srgbClr val="000099"/>
                </a:solidFill>
              </a:rPr>
              <a:t>million</a:t>
            </a:r>
          </a:p>
        </p:txBody>
      </p:sp>
      <p:sp>
        <p:nvSpPr>
          <p:cNvPr id="8" name="Text Box 8"/>
          <p:cNvSpPr txBox="1">
            <a:spLocks noChangeArrowheads="1"/>
          </p:cNvSpPr>
          <p:nvPr/>
        </p:nvSpPr>
        <p:spPr bwMode="auto">
          <a:xfrm>
            <a:off x="5029200" y="1371600"/>
            <a:ext cx="3886200" cy="471896"/>
          </a:xfrm>
          <a:prstGeom prst="rect">
            <a:avLst/>
          </a:prstGeom>
          <a:noFill/>
          <a:ln w="9525">
            <a:noFill/>
            <a:miter lim="800000"/>
            <a:headEnd/>
            <a:tailEnd/>
          </a:ln>
          <a:effectLst/>
        </p:spPr>
        <p:txBody>
          <a:bodyPr wrap="square" lIns="101572" tIns="50786" rIns="101572" bIns="50786">
            <a:spAutoFit/>
          </a:bodyPr>
          <a:lstStyle/>
          <a:p>
            <a:pPr>
              <a:spcBef>
                <a:spcPct val="50000"/>
              </a:spcBef>
            </a:pPr>
            <a:r>
              <a:rPr lang="en-US" sz="2400" b="1" dirty="0">
                <a:solidFill>
                  <a:srgbClr val="000099"/>
                </a:solidFill>
              </a:rPr>
              <a:t>Expenditures: </a:t>
            </a:r>
            <a:r>
              <a:rPr lang="en-US" sz="2400" b="1" dirty="0" smtClean="0">
                <a:solidFill>
                  <a:srgbClr val="000099"/>
                </a:solidFill>
              </a:rPr>
              <a:t>$101 </a:t>
            </a:r>
            <a:r>
              <a:rPr lang="en-US" sz="2400" b="1" dirty="0">
                <a:solidFill>
                  <a:srgbClr val="000099"/>
                </a:solidFill>
              </a:rPr>
              <a:t>billion</a:t>
            </a: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4" name="C 3"/>
          <p:cNvGraphicFramePr/>
          <p:nvPr/>
        </p:nvGraphicFramePr>
        <p:xfrm>
          <a:off x="685800" y="990600"/>
          <a:ext cx="8077200" cy="5257800"/>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4"/>
          <p:cNvSpPr>
            <a:spLocks noGrp="1"/>
          </p:cNvSpPr>
          <p:nvPr>
            <p:ph type="title"/>
          </p:nvPr>
        </p:nvSpPr>
        <p:spPr>
          <a:xfrm>
            <a:off x="457200" y="274638"/>
            <a:ext cx="8686800" cy="1173162"/>
          </a:xfrm>
        </p:spPr>
        <p:txBody>
          <a:bodyPr/>
          <a:lstStyle/>
          <a:p>
            <a:r>
              <a:rPr lang="en-US" sz="2800" dirty="0" smtClean="0"/>
              <a:t>Percentage of LTSS expenditures on Community LTSS for Aged and Disabled and IDD Populations, 1995–2009</a:t>
            </a:r>
            <a:br>
              <a:rPr lang="en-US" sz="2800" dirty="0" smtClean="0"/>
            </a:br>
            <a:endParaRPr 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Medicaid Home and Community Based Services Now</a:t>
            </a:r>
            <a:endParaRPr lang="en-US" dirty="0"/>
          </a:p>
        </p:txBody>
      </p:sp>
      <p:sp>
        <p:nvSpPr>
          <p:cNvPr id="6" name="Rectangle 3"/>
          <p:cNvSpPr>
            <a:spLocks noGrp="1" noChangeArrowheads="1"/>
          </p:cNvSpPr>
          <p:nvPr>
            <p:ph idx="1"/>
          </p:nvPr>
        </p:nvSpPr>
        <p:spPr>
          <a:xfrm>
            <a:off x="685800" y="1447800"/>
            <a:ext cx="8229600" cy="5867400"/>
          </a:xfrm>
        </p:spPr>
        <p:txBody>
          <a:bodyPr>
            <a:noAutofit/>
          </a:bodyPr>
          <a:lstStyle/>
          <a:p>
            <a:pPr marL="720725" lvl="1" indent="-309563" defTabSz="823913">
              <a:buFont typeface="Arial"/>
              <a:buChar char="•"/>
            </a:pPr>
            <a:r>
              <a:rPr lang="en-US" sz="1800" b="1" dirty="0" smtClean="0"/>
              <a:t>HCBS 1915(c) waivers</a:t>
            </a:r>
          </a:p>
          <a:p>
            <a:pPr marL="1120775" lvl="2" indent="-309563" defTabSz="823913">
              <a:buNone/>
            </a:pPr>
            <a:r>
              <a:rPr lang="en-US" sz="1800" b="1" dirty="0" smtClean="0"/>
              <a:t>	- Must be institutional eligible, selective recipient groups</a:t>
            </a:r>
          </a:p>
          <a:p>
            <a:pPr marL="1120775" lvl="2" indent="-309563" defTabSz="823913">
              <a:buNone/>
            </a:pPr>
            <a:r>
              <a:rPr lang="en-US" sz="1800" b="1" dirty="0" smtClean="0"/>
              <a:t>	- Slots, geography &amp; expenditures can be limited</a:t>
            </a:r>
          </a:p>
          <a:p>
            <a:pPr marL="1120775" lvl="2" indent="-309563" defTabSz="823913">
              <a:buNone/>
            </a:pPr>
            <a:r>
              <a:rPr lang="en-US" sz="1800" b="1" dirty="0" smtClean="0"/>
              <a:t>	- Waiting lists can be established</a:t>
            </a:r>
          </a:p>
          <a:p>
            <a:pPr marL="720725" lvl="1" indent="-309563" defTabSz="823913">
              <a:buFont typeface="Arial"/>
              <a:buChar char="•"/>
            </a:pPr>
            <a:r>
              <a:rPr lang="en-US" sz="1800" b="1" dirty="0" smtClean="0"/>
              <a:t>Personal Care optional benefit</a:t>
            </a:r>
          </a:p>
          <a:p>
            <a:pPr marL="1120775" lvl="2" indent="-309563" defTabSz="823913">
              <a:buNone/>
            </a:pPr>
            <a:r>
              <a:rPr lang="en-US" sz="1800" b="1" dirty="0" smtClean="0"/>
              <a:t>	- Available in 35 states (2010) [CA/NY 50% </a:t>
            </a:r>
            <a:r>
              <a:rPr lang="en-US" sz="1800" b="1" dirty="0" err="1" smtClean="0"/>
              <a:t>partic</a:t>
            </a:r>
            <a:r>
              <a:rPr lang="en-US" sz="1800" b="1" dirty="0" smtClean="0"/>
              <a:t>.; 66% $]</a:t>
            </a:r>
          </a:p>
          <a:p>
            <a:pPr marL="720725" lvl="1" indent="-309563" defTabSz="823913">
              <a:buFont typeface="Arial"/>
              <a:buChar char="•"/>
            </a:pPr>
            <a:r>
              <a:rPr lang="en-US" sz="1800" b="1" dirty="0" smtClean="0"/>
              <a:t>Home health</a:t>
            </a:r>
          </a:p>
          <a:p>
            <a:pPr marL="1120775" lvl="2" indent="-309563" defTabSz="823913">
              <a:buNone/>
            </a:pPr>
            <a:r>
              <a:rPr lang="en-US" sz="1800" b="1" dirty="0" smtClean="0"/>
              <a:t>	- The only mandatory HCBS program</a:t>
            </a:r>
          </a:p>
          <a:p>
            <a:pPr marL="720725" lvl="1" indent="-309563" defTabSz="823913">
              <a:buFont typeface="Arial"/>
              <a:buChar char="•"/>
            </a:pPr>
            <a:r>
              <a:rPr lang="en-US" sz="1800" b="1" dirty="0" smtClean="0"/>
              <a:t>1115 Research and Demonstration Waivers</a:t>
            </a:r>
          </a:p>
          <a:p>
            <a:pPr marL="1120775" lvl="2" indent="-309563" defTabSz="823913">
              <a:buNone/>
            </a:pPr>
            <a:r>
              <a:rPr lang="en-US" sz="1800" b="1" dirty="0" smtClean="0"/>
              <a:t>	- Managed Care in AZ, VT and RI</a:t>
            </a:r>
          </a:p>
          <a:p>
            <a:pPr marL="720725" lvl="1" indent="-309563" defTabSz="823913">
              <a:buFont typeface="Arial"/>
              <a:buChar char="•"/>
            </a:pPr>
            <a:r>
              <a:rPr lang="en-US" sz="1800" b="1" dirty="0" smtClean="0"/>
              <a:t>1915(i) HCBS State Plan Option</a:t>
            </a:r>
          </a:p>
          <a:p>
            <a:pPr marL="1120775" lvl="2" indent="-309563" defTabSz="823913">
              <a:buNone/>
            </a:pPr>
            <a:r>
              <a:rPr lang="en-US" sz="1800" b="1" dirty="0" smtClean="0"/>
              <a:t>	- HCBS as state plan (6 states)</a:t>
            </a:r>
          </a:p>
          <a:p>
            <a:pPr marL="720725" lvl="1" indent="-309563" defTabSz="823913">
              <a:buFont typeface="Arial"/>
              <a:buChar char="•"/>
            </a:pPr>
            <a:r>
              <a:rPr lang="en-US" sz="1800" b="1" dirty="0" smtClean="0"/>
              <a:t>1915 (j)</a:t>
            </a:r>
          </a:p>
          <a:p>
            <a:pPr marL="1120775" lvl="2" indent="-309563" defTabSz="823913">
              <a:buNone/>
            </a:pPr>
            <a:r>
              <a:rPr lang="en-US" sz="1800" b="1" dirty="0" smtClean="0"/>
              <a:t>	- Consumer Directed Personal Care (7 states)</a:t>
            </a:r>
          </a:p>
          <a:p>
            <a:pPr marL="720725" lvl="1" indent="-309563" defTabSz="823913">
              <a:buFont typeface="Arial"/>
              <a:buChar char="•"/>
            </a:pPr>
            <a:r>
              <a:rPr lang="en-US" sz="1800" b="1" dirty="0" smtClean="0"/>
              <a:t>Money Follows the Person</a:t>
            </a: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1044"/>
            <a:ext cx="8229600" cy="1143000"/>
          </a:xfrm>
        </p:spPr>
        <p:txBody>
          <a:bodyPr/>
          <a:lstStyle/>
          <a:p>
            <a:pPr algn="ctr" eaLnBrk="1" hangingPunct="1"/>
            <a:r>
              <a:rPr lang="en-US" b="1" dirty="0" smtClean="0">
                <a:latin typeface="Times New Roman" pitchFamily="18" charset="0"/>
                <a:cs typeface="Times New Roman" pitchFamily="18" charset="0"/>
              </a:rPr>
              <a:t>ACA &amp; Medicaid HCBS</a:t>
            </a:r>
          </a:p>
        </p:txBody>
      </p:sp>
      <p:sp>
        <p:nvSpPr>
          <p:cNvPr id="8195" name="Rectangle 3"/>
          <p:cNvSpPr>
            <a:spLocks noGrp="1" noChangeArrowheads="1"/>
          </p:cNvSpPr>
          <p:nvPr>
            <p:ph type="body" idx="1"/>
          </p:nvPr>
        </p:nvSpPr>
        <p:spPr>
          <a:xfrm>
            <a:off x="609600" y="990600"/>
            <a:ext cx="8534400" cy="5257800"/>
          </a:xfrm>
        </p:spPr>
        <p:txBody>
          <a:bodyPr>
            <a:normAutofit fontScale="92500"/>
          </a:bodyPr>
          <a:lstStyle/>
          <a:p>
            <a:r>
              <a:rPr lang="en-US" sz="3300" dirty="0" smtClean="0">
                <a:latin typeface="Times New Roman" pitchFamily="18" charset="0"/>
                <a:cs typeface="Times New Roman" pitchFamily="18" charset="0"/>
              </a:rPr>
              <a:t>Establishes Medicaid HCBS Options</a:t>
            </a:r>
          </a:p>
          <a:p>
            <a:pPr lvl="1"/>
            <a:r>
              <a:rPr lang="en-US" sz="2800" dirty="0" smtClean="0">
                <a:latin typeface="Times New Roman" pitchFamily="18" charset="0"/>
                <a:cs typeface="Times New Roman" pitchFamily="18" charset="0"/>
              </a:rPr>
              <a:t>Modifications to the Section 1915(i) state plan option</a:t>
            </a:r>
          </a:p>
          <a:p>
            <a:pPr lvl="1"/>
            <a:r>
              <a:rPr lang="en-US" sz="2800" dirty="0" smtClean="0">
                <a:latin typeface="Times New Roman" pitchFamily="18" charset="0"/>
                <a:cs typeface="Times New Roman" pitchFamily="18" charset="0"/>
              </a:rPr>
              <a:t>Community First Choice Option—state option to cover attendant services and supports</a:t>
            </a:r>
          </a:p>
          <a:p>
            <a:pPr lvl="1"/>
            <a:r>
              <a:rPr lang="en-US" sz="2800" dirty="0" smtClean="0">
                <a:latin typeface="Times New Roman" pitchFamily="18" charset="0"/>
                <a:cs typeface="Times New Roman" pitchFamily="18" charset="0"/>
              </a:rPr>
              <a:t>State Balancing Incentive Payments Program</a:t>
            </a:r>
          </a:p>
          <a:p>
            <a:r>
              <a:rPr lang="en-US" sz="3300" dirty="0" smtClean="0">
                <a:latin typeface="Times New Roman" pitchFamily="18" charset="0"/>
                <a:cs typeface="Times New Roman" pitchFamily="18" charset="0"/>
              </a:rPr>
              <a:t>Extends Mandatory Spousal Impoverishment Protections to Community-Based Population</a:t>
            </a:r>
          </a:p>
          <a:p>
            <a:endParaRPr lang="en-US" sz="1300" dirty="0" smtClean="0">
              <a:latin typeface="Times New Roman" pitchFamily="18" charset="0"/>
              <a:cs typeface="Times New Roman" pitchFamily="18" charset="0"/>
            </a:endParaRPr>
          </a:p>
          <a:p>
            <a:r>
              <a:rPr lang="en-US" sz="3300" dirty="0" smtClean="0">
                <a:latin typeface="Times New Roman" pitchFamily="18" charset="0"/>
                <a:cs typeface="Times New Roman" pitchFamily="18" charset="0"/>
              </a:rPr>
              <a:t>Increases Funding for ADRCs</a:t>
            </a:r>
          </a:p>
          <a:p>
            <a:endParaRPr lang="en-US" sz="1300" dirty="0" smtClean="0">
              <a:latin typeface="Times New Roman" pitchFamily="18" charset="0"/>
              <a:cs typeface="Times New Roman" pitchFamily="18" charset="0"/>
            </a:endParaRPr>
          </a:p>
          <a:p>
            <a:r>
              <a:rPr lang="en-US" sz="3300" dirty="0" smtClean="0">
                <a:latin typeface="Times New Roman" pitchFamily="18" charset="0"/>
                <a:cs typeface="Times New Roman" pitchFamily="18" charset="0"/>
              </a:rPr>
              <a:t>Extends Money Follows the Person Demo</a:t>
            </a:r>
          </a:p>
          <a:p>
            <a:endParaRPr lang="en-US" sz="1300" dirty="0" smtClean="0">
              <a:latin typeface="Times New Roman" pitchFamily="18" charset="0"/>
              <a:cs typeface="Times New Roman" pitchFamily="18" charset="0"/>
            </a:endParaRPr>
          </a:p>
          <a:p>
            <a:pPr lvl="1" eaLnBrk="1" hangingPunct="1"/>
            <a:endParaRPr lang="en-US" sz="24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1915(</a:t>
            </a:r>
            <a:r>
              <a:rPr lang="en-US" dirty="0" err="1" smtClean="0"/>
              <a:t>i</a:t>
            </a:r>
            <a:r>
              <a:rPr lang="en-US" dirty="0" smtClean="0"/>
              <a:t>) State Plan Option </a:t>
            </a:r>
            <a:endParaRPr lang="en-US" dirty="0"/>
          </a:p>
        </p:txBody>
      </p:sp>
      <p:sp>
        <p:nvSpPr>
          <p:cNvPr id="3" name="Content Placeholder 2"/>
          <p:cNvSpPr>
            <a:spLocks noGrp="1"/>
          </p:cNvSpPr>
          <p:nvPr>
            <p:ph idx="1"/>
          </p:nvPr>
        </p:nvSpPr>
        <p:spPr>
          <a:xfrm>
            <a:off x="609600" y="1600200"/>
            <a:ext cx="8229600" cy="5029200"/>
          </a:xfrm>
        </p:spPr>
        <p:txBody>
          <a:bodyPr>
            <a:normAutofit fontScale="77500" lnSpcReduction="20000"/>
          </a:bodyPr>
          <a:lstStyle/>
          <a:p>
            <a:r>
              <a:rPr lang="en-US" dirty="0" smtClean="0"/>
              <a:t>DRA 2005 established 1915(i)</a:t>
            </a:r>
          </a:p>
          <a:p>
            <a:pPr lvl="1">
              <a:buFontTx/>
              <a:buChar char="-"/>
            </a:pPr>
            <a:r>
              <a:rPr lang="en-US" dirty="0" smtClean="0"/>
              <a:t>Severed institutional eligibility of 1915(c) waivers</a:t>
            </a:r>
          </a:p>
          <a:p>
            <a:pPr lvl="1">
              <a:buFontTx/>
              <a:buChar char="-"/>
            </a:pPr>
            <a:r>
              <a:rPr lang="en-US" dirty="0" smtClean="0"/>
              <a:t>Restricted eligibility not more than 150% FPL</a:t>
            </a:r>
          </a:p>
          <a:p>
            <a:pPr lvl="1">
              <a:buFontTx/>
              <a:buChar char="-"/>
            </a:pPr>
            <a:r>
              <a:rPr lang="en-US" dirty="0" smtClean="0"/>
              <a:t>No targeting to specific populations (elderly or SCI)</a:t>
            </a:r>
          </a:p>
          <a:p>
            <a:pPr lvl="1">
              <a:buFontTx/>
              <a:buChar char="-"/>
            </a:pPr>
            <a:r>
              <a:rPr lang="en-US" dirty="0" smtClean="0"/>
              <a:t>Allowed geographic limits and enrollment caps</a:t>
            </a:r>
          </a:p>
          <a:p>
            <a:pPr lvl="1">
              <a:buFontTx/>
              <a:buChar char="-"/>
            </a:pPr>
            <a:r>
              <a:rPr lang="en-US" dirty="0" smtClean="0"/>
              <a:t>Allows consumer direction</a:t>
            </a:r>
          </a:p>
          <a:p>
            <a:pPr lvl="1">
              <a:buFontTx/>
              <a:buChar char="-"/>
            </a:pPr>
            <a:r>
              <a:rPr lang="en-US" dirty="0" smtClean="0"/>
              <a:t>No cost neutrality</a:t>
            </a:r>
          </a:p>
          <a:p>
            <a:r>
              <a:rPr lang="en-US" dirty="0" smtClean="0"/>
              <a:t>ACA modified 1915(i) and DMD letter of Aug 2010</a:t>
            </a:r>
          </a:p>
          <a:p>
            <a:pPr lvl="1">
              <a:buFontTx/>
              <a:buChar char="-"/>
            </a:pPr>
            <a:r>
              <a:rPr lang="en-US" dirty="0" smtClean="0"/>
              <a:t>No geographic limits, no slots, no wait lists</a:t>
            </a:r>
          </a:p>
          <a:p>
            <a:pPr lvl="1">
              <a:buFontTx/>
              <a:buChar char="-"/>
            </a:pPr>
            <a:r>
              <a:rPr lang="en-US" dirty="0" smtClean="0"/>
              <a:t>Targeted specific groups &amp; benefits (New features)</a:t>
            </a:r>
          </a:p>
          <a:p>
            <a:pPr lvl="1">
              <a:buFontTx/>
              <a:buChar char="-"/>
            </a:pPr>
            <a:r>
              <a:rPr lang="en-US" dirty="0" smtClean="0"/>
              <a:t>May be up to 300% SSI, same as 1915(c) &amp; institutions</a:t>
            </a:r>
          </a:p>
          <a:p>
            <a:pPr lvl="1">
              <a:buFontTx/>
              <a:buChar char="-"/>
            </a:pPr>
            <a:r>
              <a:rPr lang="en-US" dirty="0" smtClean="0"/>
              <a:t>May include “other services” that used to be limited by the DRA</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1915(</a:t>
            </a:r>
            <a:r>
              <a:rPr lang="en-US" dirty="0" err="1" smtClean="0"/>
              <a:t>i</a:t>
            </a:r>
            <a:r>
              <a:rPr lang="en-US" dirty="0" smtClean="0"/>
              <a:t>) State Plan Option </a:t>
            </a:r>
            <a:br>
              <a:rPr lang="en-US" dirty="0" smtClean="0"/>
            </a:br>
            <a:r>
              <a:rPr lang="en-US" dirty="0" smtClean="0"/>
              <a:t>Comments</a:t>
            </a:r>
            <a:endParaRPr lang="en-US" dirty="0"/>
          </a:p>
        </p:txBody>
      </p:sp>
      <p:sp>
        <p:nvSpPr>
          <p:cNvPr id="3" name="Content Placeholder 2"/>
          <p:cNvSpPr>
            <a:spLocks noGrp="1"/>
          </p:cNvSpPr>
          <p:nvPr>
            <p:ph idx="1"/>
          </p:nvPr>
        </p:nvSpPr>
        <p:spPr/>
        <p:txBody>
          <a:bodyPr/>
          <a:lstStyle/>
          <a:p>
            <a:r>
              <a:rPr lang="en-US" sz="2400" dirty="0" smtClean="0"/>
              <a:t>Increase to 300% SSI removes DRA barrier to state enrollment. </a:t>
            </a:r>
          </a:p>
          <a:p>
            <a:r>
              <a:rPr lang="en-US" sz="2400" dirty="0" smtClean="0"/>
              <a:t>Increased enrollment from 1 state to 6 and more</a:t>
            </a:r>
          </a:p>
          <a:p>
            <a:r>
              <a:rPr lang="en-US" sz="2400" dirty="0" smtClean="0"/>
              <a:t>No renewals unless targeted populations</a:t>
            </a:r>
          </a:p>
          <a:p>
            <a:r>
              <a:rPr lang="en-US" sz="2400" dirty="0" smtClean="0"/>
              <a:t>Ability to consolidate multiple waivers</a:t>
            </a:r>
          </a:p>
          <a:p>
            <a:r>
              <a:rPr lang="en-US" sz="2400" dirty="0" smtClean="0"/>
              <a:t>Reduces administrative costs compared to waivers</a:t>
            </a:r>
          </a:p>
          <a:p>
            <a:r>
              <a:rPr lang="en-US" sz="2400" dirty="0" smtClean="0"/>
              <a:t>No cost neutrality requirements</a:t>
            </a:r>
          </a:p>
          <a:p>
            <a:r>
              <a:rPr lang="en-US" sz="2400" dirty="0" smtClean="0"/>
              <a:t>Populations may not want existing waivers eliminated if services not comparable</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Community First Choice Act 1915(k)</a:t>
            </a:r>
            <a:endParaRPr lang="en-US" dirty="0"/>
          </a:p>
        </p:txBody>
      </p:sp>
      <p:sp>
        <p:nvSpPr>
          <p:cNvPr id="3" name="Content Placeholder 2"/>
          <p:cNvSpPr>
            <a:spLocks noGrp="1"/>
          </p:cNvSpPr>
          <p:nvPr>
            <p:ph idx="1"/>
          </p:nvPr>
        </p:nvSpPr>
        <p:spPr/>
        <p:txBody>
          <a:bodyPr/>
          <a:lstStyle/>
          <a:p>
            <a:r>
              <a:rPr lang="en-US" sz="2400" dirty="0" smtClean="0"/>
              <a:t>Offers states 6% extra FMAP for PAS</a:t>
            </a:r>
          </a:p>
          <a:p>
            <a:r>
              <a:rPr lang="en-US" sz="2400" dirty="0" smtClean="0"/>
              <a:t>States required to maintain effort for 1 year based on their prior year PAS expenditures</a:t>
            </a:r>
          </a:p>
          <a:p>
            <a:r>
              <a:rPr lang="en-US" sz="2400" dirty="0" smtClean="0"/>
              <a:t>&lt;= 150% FPL </a:t>
            </a:r>
            <a:r>
              <a:rPr lang="en-US" sz="2400" dirty="0" smtClean="0">
                <a:solidFill>
                  <a:srgbClr val="FF0000"/>
                </a:solidFill>
              </a:rPr>
              <a:t>or</a:t>
            </a:r>
            <a:r>
              <a:rPr lang="en-US" sz="2400" dirty="0" smtClean="0"/>
              <a:t> &gt; 150% &amp; meet institutional criteria</a:t>
            </a:r>
          </a:p>
          <a:p>
            <a:r>
              <a:rPr lang="en-US" sz="2400" dirty="0" smtClean="0"/>
              <a:t>Must be statewide </a:t>
            </a:r>
          </a:p>
          <a:p>
            <a:r>
              <a:rPr lang="en-US" sz="2400" dirty="0" smtClean="0"/>
              <a:t>Allows Consumer Direction; family members can be paid</a:t>
            </a:r>
          </a:p>
          <a:p>
            <a:r>
              <a:rPr lang="en-US" sz="2400" dirty="0" smtClean="0"/>
              <a:t>Transition costs out of inst.</a:t>
            </a:r>
          </a:p>
          <a:p>
            <a:r>
              <a:rPr lang="en-US" sz="2400" dirty="0" smtClean="0"/>
              <a:t>Developmental &amp; Implementation Council must be established</a:t>
            </a:r>
            <a:endParaRPr lang="en-US"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Community First Choice Act</a:t>
            </a:r>
            <a:br>
              <a:rPr lang="en-US" dirty="0" smtClean="0"/>
            </a:br>
            <a:r>
              <a:rPr lang="en-US" dirty="0" smtClean="0"/>
              <a:t>Comments</a:t>
            </a:r>
            <a:endParaRPr lang="en-US" dirty="0"/>
          </a:p>
        </p:txBody>
      </p:sp>
      <p:sp>
        <p:nvSpPr>
          <p:cNvPr id="3" name="Content Placeholder 2"/>
          <p:cNvSpPr>
            <a:spLocks noGrp="1"/>
          </p:cNvSpPr>
          <p:nvPr>
            <p:ph idx="1"/>
          </p:nvPr>
        </p:nvSpPr>
        <p:spPr/>
        <p:txBody>
          <a:bodyPr/>
          <a:lstStyle/>
          <a:p>
            <a:r>
              <a:rPr lang="en-US" sz="2400" dirty="0" smtClean="0"/>
              <a:t>35 states already provide PAS through PAS state plan, but CA/NY 50% participants; 66% $</a:t>
            </a:r>
          </a:p>
          <a:p>
            <a:r>
              <a:rPr lang="en-US" sz="2400" dirty="0" smtClean="0"/>
              <a:t>Many other provide PAS through 1915(c) waivers</a:t>
            </a:r>
          </a:p>
          <a:p>
            <a:r>
              <a:rPr lang="en-US" sz="2400" dirty="0" smtClean="0"/>
              <a:t>Would shifting PAS from existing state plan or waivers allow for increased FMAP under CFC?</a:t>
            </a:r>
          </a:p>
          <a:p>
            <a:r>
              <a:rPr lang="en-US" sz="2400" dirty="0" smtClean="0"/>
              <a:t>PAS waiver states may not limit persons and costs if shift to CFC</a:t>
            </a:r>
          </a:p>
          <a:p>
            <a:r>
              <a:rPr lang="en-US" sz="2400" dirty="0" smtClean="0"/>
              <a:t>No wait lists like waivers – increased costs</a:t>
            </a:r>
          </a:p>
          <a:p>
            <a:r>
              <a:rPr lang="en-US" sz="2400" dirty="0" smtClean="0"/>
              <a:t>Increased admin requirements such as D&amp;I Council, evaluations, reports etc</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State Balancing Incentive Program	</a:t>
            </a:r>
            <a:endParaRPr lang="en-US" dirty="0"/>
          </a:p>
        </p:txBody>
      </p:sp>
      <p:sp>
        <p:nvSpPr>
          <p:cNvPr id="3" name="Content Placeholder 2"/>
          <p:cNvSpPr>
            <a:spLocks noGrp="1"/>
          </p:cNvSpPr>
          <p:nvPr>
            <p:ph idx="1"/>
          </p:nvPr>
        </p:nvSpPr>
        <p:spPr/>
        <p:txBody>
          <a:bodyPr>
            <a:noAutofit/>
          </a:bodyPr>
          <a:lstStyle/>
          <a:p>
            <a:r>
              <a:rPr lang="en-US" sz="2400" dirty="0" smtClean="0"/>
              <a:t>Starts Oct 2011</a:t>
            </a:r>
          </a:p>
          <a:p>
            <a:pPr>
              <a:buFont typeface="Arial"/>
              <a:buChar char="•"/>
            </a:pPr>
            <a:r>
              <a:rPr lang="en-US" sz="2400" dirty="0" smtClean="0"/>
              <a:t>States with HCBS spending &lt; 25% of LTC in FY 2009</a:t>
            </a:r>
          </a:p>
          <a:p>
            <a:pPr lvl="1">
              <a:buFontTx/>
              <a:buChar char="-"/>
            </a:pPr>
            <a:r>
              <a:rPr lang="en-US" sz="2400" dirty="0" smtClean="0"/>
              <a:t>Extra 5% FMAP on HCBS</a:t>
            </a:r>
          </a:p>
          <a:p>
            <a:pPr lvl="1">
              <a:buFontTx/>
              <a:buChar char="-"/>
            </a:pPr>
            <a:r>
              <a:rPr lang="en-US" sz="2400" dirty="0" smtClean="0"/>
              <a:t>HCBS spending must reach 25% or more by FY 2015</a:t>
            </a:r>
          </a:p>
          <a:p>
            <a:pPr>
              <a:buFont typeface="Arial"/>
              <a:buChar char="•"/>
            </a:pPr>
            <a:r>
              <a:rPr lang="en-US" sz="2400" dirty="0" smtClean="0"/>
              <a:t>States with HCBS spending between 25% &amp; 50% of LTC</a:t>
            </a:r>
          </a:p>
          <a:p>
            <a:pPr lvl="1">
              <a:buFontTx/>
              <a:buChar char="-"/>
            </a:pPr>
            <a:r>
              <a:rPr lang="en-US" sz="2400" dirty="0" smtClean="0"/>
              <a:t>Extra 2% FMAP on HCBS</a:t>
            </a:r>
          </a:p>
          <a:p>
            <a:pPr lvl="1">
              <a:buFontTx/>
              <a:buChar char="-"/>
            </a:pPr>
            <a:r>
              <a:rPr lang="en-US" sz="2400" dirty="0" smtClean="0"/>
              <a:t>HCBS spending must reach 50% or more by FY 2015</a:t>
            </a:r>
          </a:p>
          <a:p>
            <a:pPr lvl="1"/>
            <a:r>
              <a:rPr lang="en-US" sz="2400" dirty="0" smtClean="0"/>
              <a:t>HCBS eligibility must not be tightened during this period</a:t>
            </a:r>
          </a:p>
          <a:p>
            <a:pPr>
              <a:buFontTx/>
              <a:buChar char="-"/>
            </a:pPr>
            <a:endParaRPr lang="en-US" sz="2400"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State Balancing Incentive Program</a:t>
            </a:r>
            <a:br>
              <a:rPr lang="en-US" dirty="0" smtClean="0"/>
            </a:br>
            <a:r>
              <a:rPr lang="en-US" dirty="0" smtClean="0"/>
              <a:t>HCBS/LTC Map 2009</a:t>
            </a:r>
            <a:endParaRPr lang="en-US" dirty="0"/>
          </a:p>
        </p:txBody>
      </p:sp>
      <p:pic>
        <p:nvPicPr>
          <p:cNvPr id="7" name="Content Placeholder 6" descr="new.gif"/>
          <p:cNvPicPr>
            <a:picLocks noGrp="1" noChangeAspect="1"/>
          </p:cNvPicPr>
          <p:nvPr>
            <p:ph idx="1"/>
          </p:nvPr>
        </p:nvPicPr>
        <p:blipFill>
          <a:blip r:embed="rId3" cstate="print"/>
          <a:stretch>
            <a:fillRect/>
          </a:stretch>
        </p:blipFill>
        <p:spPr>
          <a:xfrm>
            <a:off x="914400" y="1524000"/>
            <a:ext cx="7683499" cy="4191000"/>
          </a:xfrm>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State Balancing Incentive Program</a:t>
            </a:r>
            <a:br>
              <a:rPr lang="en-US" dirty="0" smtClean="0"/>
            </a:br>
            <a:r>
              <a:rPr lang="en-US" dirty="0" smtClean="0"/>
              <a:t>Admin/Structural Requirements	</a:t>
            </a:r>
            <a:endParaRPr lang="en-US" dirty="0"/>
          </a:p>
        </p:txBody>
      </p:sp>
      <p:sp>
        <p:nvSpPr>
          <p:cNvPr id="3" name="Content Placeholder 2"/>
          <p:cNvSpPr>
            <a:spLocks noGrp="1"/>
          </p:cNvSpPr>
          <p:nvPr>
            <p:ph idx="1"/>
          </p:nvPr>
        </p:nvSpPr>
        <p:spPr>
          <a:xfrm>
            <a:off x="609600" y="1371600"/>
            <a:ext cx="8229600" cy="4525963"/>
          </a:xfrm>
        </p:spPr>
        <p:txBody>
          <a:bodyPr/>
          <a:lstStyle/>
          <a:p>
            <a:r>
              <a:rPr lang="en-US" dirty="0" smtClean="0"/>
              <a:t>No Wrong Door-Single Entry Point System</a:t>
            </a:r>
          </a:p>
          <a:p>
            <a:pPr lvl="1">
              <a:buFontTx/>
              <a:buChar char="-"/>
            </a:pPr>
            <a:r>
              <a:rPr lang="en-US" dirty="0" smtClean="0"/>
              <a:t>Single Agency or Portal to coordinate LTC</a:t>
            </a:r>
          </a:p>
          <a:p>
            <a:r>
              <a:rPr lang="en-US" dirty="0" smtClean="0"/>
              <a:t>Conflict Free Case Management Services</a:t>
            </a:r>
          </a:p>
          <a:p>
            <a:pPr lvl="1">
              <a:buFontTx/>
              <a:buChar char="-"/>
            </a:pPr>
            <a:r>
              <a:rPr lang="en-US" dirty="0" smtClean="0"/>
              <a:t>Single Case Manager for each LTC Recipient</a:t>
            </a:r>
          </a:p>
          <a:p>
            <a:pPr lvl="1">
              <a:buFontTx/>
              <a:buChar char="-"/>
            </a:pPr>
            <a:r>
              <a:rPr lang="en-US" dirty="0" smtClean="0"/>
              <a:t>No financial or other conflict of interest between assessment and service provision</a:t>
            </a:r>
          </a:p>
          <a:p>
            <a:r>
              <a:rPr lang="en-US" dirty="0" smtClean="0"/>
              <a:t>Standardized HCBS Assessment Instruments</a:t>
            </a:r>
          </a:p>
          <a:p>
            <a:r>
              <a:rPr lang="en-US" dirty="0" smtClean="0"/>
              <a:t>States must collect quality &amp; outcome measures</a:t>
            </a:r>
          </a:p>
          <a:p>
            <a:pPr>
              <a:buFontTx/>
              <a:buChar char="-"/>
            </a:pPr>
            <a:endParaRPr lang="en-US" dirty="0" smtClean="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State Balancing Incentive Program</a:t>
            </a:r>
            <a:br>
              <a:rPr lang="en-US" dirty="0" smtClean="0"/>
            </a:br>
            <a:r>
              <a:rPr lang="en-US" dirty="0" smtClean="0"/>
              <a:t>Comments</a:t>
            </a:r>
            <a:endParaRPr lang="en-US" dirty="0"/>
          </a:p>
        </p:txBody>
      </p:sp>
      <p:sp>
        <p:nvSpPr>
          <p:cNvPr id="3" name="Content Placeholder 2"/>
          <p:cNvSpPr>
            <a:spLocks noGrp="1"/>
          </p:cNvSpPr>
          <p:nvPr>
            <p:ph idx="1"/>
          </p:nvPr>
        </p:nvSpPr>
        <p:spPr/>
        <p:txBody>
          <a:bodyPr/>
          <a:lstStyle/>
          <a:p>
            <a:r>
              <a:rPr lang="en-US" sz="2400" dirty="0" smtClean="0"/>
              <a:t>Only 1 state (MS) qualifies for full incentive, 35 states qualify for 2%</a:t>
            </a:r>
          </a:p>
          <a:p>
            <a:r>
              <a:rPr lang="en-US" sz="2400" dirty="0" smtClean="0"/>
              <a:t>Better to base on Aged/Disabled than overall % comm.</a:t>
            </a:r>
            <a:endParaRPr lang="en-US" sz="2400" dirty="0" smtClean="0">
              <a:sym typeface="Wingdings" pitchFamily="2" charset="2"/>
            </a:endParaRPr>
          </a:p>
          <a:p>
            <a:r>
              <a:rPr lang="en-US" sz="2400" dirty="0" smtClean="0">
                <a:sym typeface="Wingdings" pitchFamily="2" charset="2"/>
              </a:rPr>
              <a:t>Although states may want the money for the 5 year period &amp; satisfy Olmstead; fear of increased admin costs &amp; woodwork</a:t>
            </a:r>
          </a:p>
          <a:p>
            <a:r>
              <a:rPr lang="en-US" sz="2400" dirty="0" smtClean="0">
                <a:sym typeface="Wingdings" pitchFamily="2" charset="2"/>
              </a:rPr>
              <a:t>Recipient groups may oppose changes to admin, benefits or assessments</a:t>
            </a:r>
          </a:p>
          <a:p>
            <a:r>
              <a:rPr lang="en-US" sz="2400" dirty="0" smtClean="0">
                <a:sym typeface="Wingdings" pitchFamily="2" charset="2"/>
              </a:rPr>
              <a:t>States closer to 25% or 50% goal benefit more  increased costs and reluctance from “lesser” states</a:t>
            </a:r>
            <a:endParaRPr 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Other ACA Extensions &amp; HCBS Provisions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Extends Medicaid Money Follows the Person (MFP) through 2016 with $2.25 billion</a:t>
            </a:r>
          </a:p>
          <a:p>
            <a:pPr>
              <a:buNone/>
            </a:pPr>
            <a:r>
              <a:rPr lang="en-US" dirty="0" smtClean="0"/>
              <a:t>	- Allows individuals who have been in institutions for “not less than 90 consecutive days” to be transitioned out, rather than the previous 6 months requirement </a:t>
            </a:r>
            <a:r>
              <a:rPr lang="en-US" dirty="0" smtClean="0">
                <a:solidFill>
                  <a:srgbClr val="FF0000"/>
                </a:solidFill>
              </a:rPr>
              <a:t>Transition, not diversion</a:t>
            </a:r>
          </a:p>
          <a:p>
            <a:pPr>
              <a:buNone/>
            </a:pPr>
            <a:r>
              <a:rPr lang="en-US" dirty="0" smtClean="0"/>
              <a:t>	- In 2011, 43 states and DC had MFP grants</a:t>
            </a:r>
          </a:p>
          <a:p>
            <a:r>
              <a:rPr lang="en-US" dirty="0" smtClean="0"/>
              <a:t>ACA allocates $10m/year for 5 years to continue funding Aging and Disability Resource Centers (ADRC)</a:t>
            </a: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Other ACA Extensions &amp; HCBS Provisions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Current spousal impoverishment protections extended to persons whose spouses’ qualify for Medicaid HCBS, in addition to those who qualify for Medicaid nursing home benefits </a:t>
            </a:r>
          </a:p>
          <a:p>
            <a:pPr>
              <a:buNone/>
            </a:pPr>
            <a:r>
              <a:rPr lang="en-US" dirty="0" smtClean="0"/>
              <a:t>	- but is not effective until 2014 and then is limited to a five year period. </a:t>
            </a:r>
          </a:p>
          <a:p>
            <a:pPr>
              <a:buNone/>
            </a:pPr>
            <a:r>
              <a:rPr lang="en-US" dirty="0" smtClean="0"/>
              <a:t>	- States are already able to use the spousal impoverishment provisions under the current 1915(c) waiver program regulations as an option, but not mandatory. </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Discussion</a:t>
            </a:r>
            <a:endParaRPr lang="en-US" dirty="0"/>
          </a:p>
        </p:txBody>
      </p:sp>
      <p:sp>
        <p:nvSpPr>
          <p:cNvPr id="3" name="Content Placeholder 2"/>
          <p:cNvSpPr>
            <a:spLocks noGrp="1"/>
          </p:cNvSpPr>
          <p:nvPr>
            <p:ph idx="1"/>
          </p:nvPr>
        </p:nvSpPr>
        <p:spPr>
          <a:xfrm>
            <a:off x="685800" y="1371600"/>
            <a:ext cx="8229600" cy="4617720"/>
          </a:xfrm>
        </p:spPr>
        <p:txBody>
          <a:bodyPr>
            <a:noAutofit/>
          </a:bodyPr>
          <a:lstStyle/>
          <a:p>
            <a:r>
              <a:rPr lang="en-US" sz="2400" dirty="0" smtClean="0"/>
              <a:t>State budget deficits threaten progress</a:t>
            </a:r>
          </a:p>
          <a:p>
            <a:pPr>
              <a:buNone/>
            </a:pPr>
            <a:r>
              <a:rPr lang="en-US" sz="2400" dirty="0" smtClean="0"/>
              <a:t>	- 2010, 46 states reported $130 billion shortfall;  2012, 40 states are projecting shortfalls </a:t>
            </a:r>
          </a:p>
          <a:p>
            <a:pPr>
              <a:buNone/>
            </a:pPr>
            <a:r>
              <a:rPr lang="en-US" sz="2400" dirty="0" smtClean="0"/>
              <a:t>	- AARP (2011) survey of states </a:t>
            </a:r>
            <a:r>
              <a:rPr lang="en-US" sz="2400" dirty="0" smtClean="0">
                <a:sym typeface="Wingdings" pitchFamily="2" charset="2"/>
              </a:rPr>
              <a:t> </a:t>
            </a:r>
            <a:r>
              <a:rPr lang="en-US" sz="2400" dirty="0" smtClean="0"/>
              <a:t>31 states cut non-Medicaid aging &amp; disability services in 2010 and 28 states want to cut in 2011. Most states cut Medicaid provider rates and some cut services, particularly personal care services. CA looking to cut 20%. </a:t>
            </a:r>
          </a:p>
          <a:p>
            <a:pPr>
              <a:buNone/>
            </a:pPr>
            <a:r>
              <a:rPr lang="en-US" sz="2400" dirty="0" smtClean="0"/>
              <a:t>	- Period of increased demand due to recession, aging &amp; HCBS demand </a:t>
            </a:r>
            <a:r>
              <a:rPr lang="en-US" sz="2400" dirty="0" smtClean="0">
                <a:sym typeface="Wingdings" pitchFamily="2" charset="2"/>
              </a:rPr>
              <a:t> </a:t>
            </a:r>
            <a:r>
              <a:rPr lang="en-US" sz="2400" dirty="0" smtClean="0"/>
              <a:t>35 states report increases in HCBS waiver programs from 2009-2011 and 22 states expect nursing home residents to decline.</a:t>
            </a: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p:txBody>
          <a:bodyPr>
            <a:noAutofit/>
          </a:bodyPr>
          <a:lstStyle/>
          <a:p>
            <a:r>
              <a:rPr lang="en-US" sz="2400" dirty="0" smtClean="0"/>
              <a:t>What should state rebalancing targets be?</a:t>
            </a:r>
          </a:p>
          <a:p>
            <a:pPr>
              <a:buNone/>
            </a:pPr>
            <a:r>
              <a:rPr lang="en-US" sz="2400" dirty="0" smtClean="0"/>
              <a:t>	- NM spent 83% of LTC $ on HCBS in 2009. OR spent 73% of LTC $ on HCBS but 99% of DD LTC $ on HCBS, 56% of Aged/Disabled LTC $ on HCBS</a:t>
            </a:r>
          </a:p>
          <a:p>
            <a:pPr>
              <a:buNone/>
            </a:pPr>
            <a:r>
              <a:rPr lang="en-US" sz="2400" dirty="0" smtClean="0"/>
              <a:t>	- States spent average 66% on DD HCBS HCBS but 34% of LTC $ on Aged/Disabled </a:t>
            </a:r>
          </a:p>
          <a:p>
            <a:pPr>
              <a:buNone/>
            </a:pPr>
            <a:r>
              <a:rPr lang="en-US" sz="2400" dirty="0" smtClean="0"/>
              <a:t>	- States need to target a higher % of the Aged/Disabled populations for HCBS especially as population ages</a:t>
            </a:r>
          </a:p>
          <a:p>
            <a:pPr algn="ctr">
              <a:buNone/>
            </a:pPr>
            <a:endParaRPr lang="en-US" sz="2400" dirty="0" smtClean="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Discussion</a:t>
            </a:r>
            <a:endParaRPr lang="en-US" dirty="0"/>
          </a:p>
        </p:txBody>
      </p:sp>
      <p:sp>
        <p:nvSpPr>
          <p:cNvPr id="4" name="Content Placeholder 3"/>
          <p:cNvSpPr>
            <a:spLocks noGrp="1"/>
          </p:cNvSpPr>
          <p:nvPr>
            <p:ph idx="1"/>
          </p:nvPr>
        </p:nvSpPr>
        <p:spPr/>
        <p:txBody>
          <a:bodyPr/>
          <a:lstStyle/>
          <a:p>
            <a:r>
              <a:rPr lang="en-US" dirty="0" smtClean="0"/>
              <a:t>Expansion of HCBS are voluntary with (weak and ill-designed) federal incentives to encourage change</a:t>
            </a:r>
          </a:p>
          <a:p>
            <a:r>
              <a:rPr lang="en-US" dirty="0" smtClean="0"/>
              <a:t>Institutions remain mandatory. </a:t>
            </a:r>
          </a:p>
          <a:p>
            <a:pPr>
              <a:buNone/>
            </a:pPr>
            <a:r>
              <a:rPr lang="en-US" dirty="0" smtClean="0"/>
              <a:t>	- Wide inter-state variations in community LTSS will continue</a:t>
            </a:r>
          </a:p>
          <a:p>
            <a:pPr>
              <a:buFont typeface="Arial"/>
              <a:buChar char="•"/>
            </a:pPr>
            <a:r>
              <a:rPr lang="en-US" dirty="0" smtClean="0"/>
              <a:t>Adds to existing complexity; benefits boutique</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4" name="C 3"/>
          <p:cNvGraphicFramePr/>
          <p:nvPr/>
        </p:nvGraphicFramePr>
        <p:xfrm>
          <a:off x="685800" y="990600"/>
          <a:ext cx="8077200" cy="5257800"/>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4"/>
          <p:cNvSpPr>
            <a:spLocks noGrp="1"/>
          </p:cNvSpPr>
          <p:nvPr>
            <p:ph type="title"/>
          </p:nvPr>
        </p:nvSpPr>
        <p:spPr>
          <a:xfrm>
            <a:off x="457200" y="274638"/>
            <a:ext cx="8686800" cy="1173162"/>
          </a:xfrm>
        </p:spPr>
        <p:txBody>
          <a:bodyPr/>
          <a:lstStyle/>
          <a:p>
            <a:r>
              <a:rPr lang="en-US" sz="2800" dirty="0" smtClean="0"/>
              <a:t>Where will the trend lines go?</a:t>
            </a:r>
            <a:br>
              <a:rPr lang="en-US" sz="2800" dirty="0" smtClean="0"/>
            </a:br>
            <a:endParaRPr lang="en-US" sz="2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1480</TotalTime>
  <Words>2195</Words>
  <Application>Microsoft Macintosh PowerPoint</Application>
  <PresentationFormat>On-screen Show (4:3)</PresentationFormat>
  <Paragraphs>177</Paragraphs>
  <Slides>19</Slides>
  <Notes>14</Notes>
  <HiddenSlides>0</HiddenSlides>
  <MMClips>0</MMClips>
  <ScaleCrop>false</ScaleCrop>
  <HeadingPairs>
    <vt:vector size="4" baseType="variant">
      <vt:variant>
        <vt:lpstr>Design Template</vt:lpstr>
      </vt:variant>
      <vt:variant>
        <vt:i4>1</vt:i4>
      </vt:variant>
      <vt:variant>
        <vt:lpstr>Slide Titles</vt:lpstr>
      </vt:variant>
      <vt:variant>
        <vt:i4>19</vt:i4>
      </vt:variant>
    </vt:vector>
  </HeadingPairs>
  <TitlesOfParts>
    <vt:vector size="20" baseType="lpstr">
      <vt:lpstr>Office Theme</vt:lpstr>
      <vt:lpstr>The Affordable Care Act &amp; Home and Community Based Service Options</vt:lpstr>
      <vt:lpstr>The Institutional Bias in Medicaid LTC, 2007</vt:lpstr>
      <vt:lpstr>Percentage of LTSS expenditures on Community LTSS for Aged and Disabled and IDD Populations, 1995–2009 </vt:lpstr>
      <vt:lpstr>Medicaid Home and Community Based Services Now</vt:lpstr>
      <vt:lpstr>ACA &amp; Medicaid HCBS</vt:lpstr>
      <vt:lpstr>1915(i) State Plan Option </vt:lpstr>
      <vt:lpstr>1915(i) State Plan Option  Comments</vt:lpstr>
      <vt:lpstr>Community First Choice Act 1915(k)</vt:lpstr>
      <vt:lpstr>Community First Choice Act Comments</vt:lpstr>
      <vt:lpstr>State Balancing Incentive Program </vt:lpstr>
      <vt:lpstr>State Balancing Incentive Program HCBS/LTC Map 2009</vt:lpstr>
      <vt:lpstr>State Balancing Incentive Program Admin/Structural Requirements </vt:lpstr>
      <vt:lpstr>State Balancing Incentive Program Comments</vt:lpstr>
      <vt:lpstr>Other ACA Extensions &amp; HCBS Provisions</vt:lpstr>
      <vt:lpstr>Other ACA Extensions &amp; HCBS Provisions</vt:lpstr>
      <vt:lpstr>Discussion</vt:lpstr>
      <vt:lpstr>Discussion</vt:lpstr>
      <vt:lpstr>Discussion</vt:lpstr>
      <vt:lpstr>Where will the trend lines go? </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jlutton</dc:creator>
  <cp:lastModifiedBy>Mitch LaPlante</cp:lastModifiedBy>
  <cp:revision>40</cp:revision>
  <dcterms:created xsi:type="dcterms:W3CDTF">2011-11-28T03:03:20Z</dcterms:created>
  <dcterms:modified xsi:type="dcterms:W3CDTF">2011-11-28T03:05:52Z</dcterms:modified>
</cp:coreProperties>
</file>